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69" r:id="rId3"/>
    <p:sldId id="301" r:id="rId4"/>
    <p:sldId id="271" r:id="rId5"/>
    <p:sldId id="302" r:id="rId6"/>
    <p:sldId id="274" r:id="rId7"/>
    <p:sldId id="297" r:id="rId8"/>
    <p:sldId id="309" r:id="rId9"/>
    <p:sldId id="299" r:id="rId10"/>
    <p:sldId id="304" r:id="rId11"/>
    <p:sldId id="279" r:id="rId12"/>
    <p:sldId id="303" r:id="rId13"/>
    <p:sldId id="280" r:id="rId14"/>
    <p:sldId id="281" r:id="rId15"/>
    <p:sldId id="287" r:id="rId16"/>
    <p:sldId id="288" r:id="rId17"/>
    <p:sldId id="282" r:id="rId18"/>
    <p:sldId id="283" r:id="rId19"/>
    <p:sldId id="298" r:id="rId20"/>
    <p:sldId id="310" r:id="rId21"/>
    <p:sldId id="311" r:id="rId22"/>
    <p:sldId id="312" r:id="rId23"/>
    <p:sldId id="313" r:id="rId24"/>
    <p:sldId id="314" r:id="rId25"/>
    <p:sldId id="318" r:id="rId26"/>
    <p:sldId id="319"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C56"/>
    <a:srgbClr val="827D8B"/>
    <a:srgbClr val="952B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9" autoAdjust="0"/>
    <p:restoredTop sz="94660"/>
  </p:normalViewPr>
  <p:slideViewPr>
    <p:cSldViewPr snapToGrid="0">
      <p:cViewPr varScale="1">
        <p:scale>
          <a:sx n="70" d="100"/>
          <a:sy n="70" d="100"/>
        </p:scale>
        <p:origin x="60"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6EB8-7CFF-4625-A141-3C6BA72FB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7068B3-D306-40B5-88C3-98D88D60A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9493A-5D3E-4B98-8186-D0090D7CE497}"/>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5" name="Footer Placeholder 4">
            <a:extLst>
              <a:ext uri="{FF2B5EF4-FFF2-40B4-BE49-F238E27FC236}">
                <a16:creationId xmlns:a16="http://schemas.microsoft.com/office/drawing/2014/main" id="{7EE1C840-2974-4AD5-B140-8C739A79F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B5BC1-4D65-4E02-989E-B8DE07671E0E}"/>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1374529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D50B-07F2-4B55-8FB7-D15254FD9F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BD928-EDA6-42F8-BC2D-D6D14CDC7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B420-87E8-4B1F-AC69-4E502D9640A3}"/>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5" name="Footer Placeholder 4">
            <a:extLst>
              <a:ext uri="{FF2B5EF4-FFF2-40B4-BE49-F238E27FC236}">
                <a16:creationId xmlns:a16="http://schemas.microsoft.com/office/drawing/2014/main" id="{370E50FD-4413-4083-9E7F-07BA5CD1F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91CC0-0CA6-49EC-AC8D-E7F3899ECB8A}"/>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285711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47474-2BFB-4F38-9723-59EBD0BFA7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51B92-7508-460F-A1BF-D392B77EB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39AF1-E3F5-4B80-89A7-6EFEBE35C21B}"/>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5" name="Footer Placeholder 4">
            <a:extLst>
              <a:ext uri="{FF2B5EF4-FFF2-40B4-BE49-F238E27FC236}">
                <a16:creationId xmlns:a16="http://schemas.microsoft.com/office/drawing/2014/main" id="{166F18C7-B027-4293-A0CC-2517A6C88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519BE-5236-46BC-A37E-9536E2CDD2DA}"/>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115127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C141-5768-49E0-A00F-1A4C13FA0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EB596-0B70-49FB-9C3C-EBE5AAC7A3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03D4D-DD3A-4A14-9189-39717D8D94EE}"/>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5" name="Footer Placeholder 4">
            <a:extLst>
              <a:ext uri="{FF2B5EF4-FFF2-40B4-BE49-F238E27FC236}">
                <a16:creationId xmlns:a16="http://schemas.microsoft.com/office/drawing/2014/main" id="{AA1959A2-6105-437A-B8BE-A852D9E7C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722B4-3EE7-4553-B2FE-29D5851B591B}"/>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108955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2FBB-023A-4CE6-B3EC-394282B1C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C4C8A-ECEC-44D3-9D91-A85693698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9078D-CFCF-4B02-9EEB-FFFC005362AB}"/>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5" name="Footer Placeholder 4">
            <a:extLst>
              <a:ext uri="{FF2B5EF4-FFF2-40B4-BE49-F238E27FC236}">
                <a16:creationId xmlns:a16="http://schemas.microsoft.com/office/drawing/2014/main" id="{FC76CE22-1299-4B9A-A3D1-C083CE17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A35AB-1B55-4891-A9F6-68430DFFA6F7}"/>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311322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9509-59D9-41B7-81AE-F2160CFFB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ACF55-C5D8-431E-878D-EC9E7ADAEB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EEF604-9154-424A-82A1-80E572ED4E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EBB46-D3C4-4FB6-8DB5-0C98E7014C81}"/>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6" name="Footer Placeholder 5">
            <a:extLst>
              <a:ext uri="{FF2B5EF4-FFF2-40B4-BE49-F238E27FC236}">
                <a16:creationId xmlns:a16="http://schemas.microsoft.com/office/drawing/2014/main" id="{FF3DC701-C9EF-482B-8B88-18D3A54BD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2A2AA-55D9-4038-ACF0-8DC750138747}"/>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131668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A616-3C50-44A1-B31F-3C3FC7858E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9AF8A1-1F86-4D6A-9A4D-B56EFDE77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D49A6A-A4FB-46FD-9FC3-6F3F77F18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32B728-5241-4416-954B-6604359E9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C50F91-AF4C-4DBA-890A-68BBDDEBA5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3DE02-F226-4A97-B2B0-A7816D514331}"/>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8" name="Footer Placeholder 7">
            <a:extLst>
              <a:ext uri="{FF2B5EF4-FFF2-40B4-BE49-F238E27FC236}">
                <a16:creationId xmlns:a16="http://schemas.microsoft.com/office/drawing/2014/main" id="{6703BC49-5A65-42FD-92E1-D96A6C85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7BDC10-4F4E-4520-9BAB-D1D86785E78C}"/>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109053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48FD-CFBB-44CB-879E-A76D5DB0C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30BAD-E010-4359-B032-FEADA03943B2}"/>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4" name="Footer Placeholder 3">
            <a:extLst>
              <a:ext uri="{FF2B5EF4-FFF2-40B4-BE49-F238E27FC236}">
                <a16:creationId xmlns:a16="http://schemas.microsoft.com/office/drawing/2014/main" id="{A1D32CCD-BEAD-4773-8E31-E57734A0FC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0C4131-9FBE-4CE8-B8BD-A7F75C454DA9}"/>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132258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FEB8E-C0F2-4A2D-8CB0-99D1ABC562BD}"/>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3" name="Footer Placeholder 2">
            <a:extLst>
              <a:ext uri="{FF2B5EF4-FFF2-40B4-BE49-F238E27FC236}">
                <a16:creationId xmlns:a16="http://schemas.microsoft.com/office/drawing/2014/main" id="{7CD04258-5EB4-4363-8B0C-2F1FAD9DEA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8C6494-C808-4B01-8BB2-B6696B66A5E6}"/>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200219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CA5B-AFBC-4E06-A56C-B96A17C1C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366AAF-BD3B-4CA8-9251-F99C4F74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3762C-90E7-40F0-BA3B-1C8B64D21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CF26B-D614-430B-BF99-1E6F2F656887}"/>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6" name="Footer Placeholder 5">
            <a:extLst>
              <a:ext uri="{FF2B5EF4-FFF2-40B4-BE49-F238E27FC236}">
                <a16:creationId xmlns:a16="http://schemas.microsoft.com/office/drawing/2014/main" id="{286A335F-ED67-4E92-B068-6DE78D44B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14653-F4A0-4DE7-B6CD-E2D813CF9290}"/>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197047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7A0D-2F6C-4463-A019-CA359995A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8E6F30-A06C-498A-A2C3-7BD5B85031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68C00-9DE8-47C0-B504-68E3777C7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0C3BA-9FFA-460C-A035-881040849CB5}"/>
              </a:ext>
            </a:extLst>
          </p:cNvPr>
          <p:cNvSpPr>
            <a:spLocks noGrp="1"/>
          </p:cNvSpPr>
          <p:nvPr>
            <p:ph type="dt" sz="half" idx="10"/>
          </p:nvPr>
        </p:nvSpPr>
        <p:spPr/>
        <p:txBody>
          <a:bodyPr/>
          <a:lstStyle/>
          <a:p>
            <a:fld id="{87EDA822-7998-4DA4-8DA4-5885930F534F}" type="datetimeFigureOut">
              <a:rPr lang="en-US" smtClean="0"/>
              <a:t>1/6/2021</a:t>
            </a:fld>
            <a:endParaRPr lang="en-US"/>
          </a:p>
        </p:txBody>
      </p:sp>
      <p:sp>
        <p:nvSpPr>
          <p:cNvPr id="6" name="Footer Placeholder 5">
            <a:extLst>
              <a:ext uri="{FF2B5EF4-FFF2-40B4-BE49-F238E27FC236}">
                <a16:creationId xmlns:a16="http://schemas.microsoft.com/office/drawing/2014/main" id="{7F9D3C47-41EF-48E1-9C15-C47409E58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6A4AE-D95D-48D2-9474-D32ED3B8F638}"/>
              </a:ext>
            </a:extLst>
          </p:cNvPr>
          <p:cNvSpPr>
            <a:spLocks noGrp="1"/>
          </p:cNvSpPr>
          <p:nvPr>
            <p:ph type="sldNum" sz="quarter" idx="12"/>
          </p:nvPr>
        </p:nvSpPr>
        <p:spPr/>
        <p:txBody>
          <a:bodyPr/>
          <a:lstStyle/>
          <a:p>
            <a:fld id="{33F353DE-C346-45DE-A639-4434A3FE3475}" type="slidenum">
              <a:rPr lang="en-US" smtClean="0"/>
              <a:t>‹#›</a:t>
            </a:fld>
            <a:endParaRPr lang="en-US"/>
          </a:p>
        </p:txBody>
      </p:sp>
    </p:spTree>
    <p:extLst>
      <p:ext uri="{BB962C8B-B14F-4D97-AF65-F5344CB8AC3E}">
        <p14:creationId xmlns:p14="http://schemas.microsoft.com/office/powerpoint/2010/main" val="27304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374A4-B4F8-468B-B9E5-CF566B559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0C19C-28F4-4A5F-AAE7-52C5264C9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E4AF6-186B-43DA-85E7-07B9ADC70C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DA822-7998-4DA4-8DA4-5885930F534F}" type="datetimeFigureOut">
              <a:rPr lang="en-US" smtClean="0"/>
              <a:t>1/6/2021</a:t>
            </a:fld>
            <a:endParaRPr lang="en-US"/>
          </a:p>
        </p:txBody>
      </p:sp>
      <p:sp>
        <p:nvSpPr>
          <p:cNvPr id="5" name="Footer Placeholder 4">
            <a:extLst>
              <a:ext uri="{FF2B5EF4-FFF2-40B4-BE49-F238E27FC236}">
                <a16:creationId xmlns:a16="http://schemas.microsoft.com/office/drawing/2014/main" id="{972AFD8B-84CE-4798-8C9B-7B4F300D3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BBD667-BDA8-456D-9BBD-8F556E60E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353DE-C346-45DE-A639-4434A3FE3475}" type="slidenum">
              <a:rPr lang="en-US" smtClean="0"/>
              <a:t>‹#›</a:t>
            </a:fld>
            <a:endParaRPr lang="en-US"/>
          </a:p>
        </p:txBody>
      </p:sp>
    </p:spTree>
    <p:extLst>
      <p:ext uri="{BB962C8B-B14F-4D97-AF65-F5344CB8AC3E}">
        <p14:creationId xmlns:p14="http://schemas.microsoft.com/office/powerpoint/2010/main" val="390925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ilbert.com/strip/2021-01-03?utm_source=dilbert.com/share-email&amp;utm_medium=email&amp;utm_campaign=brand-loyalty"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svg"/><Relationship Id="rId26" Type="http://schemas.openxmlformats.org/officeDocument/2006/relationships/image" Target="../media/image34.sv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1.png"/><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svg"/><Relationship Id="rId5" Type="http://schemas.openxmlformats.org/officeDocument/2006/relationships/image" Target="../media/image13.sv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027A02-2649-4CA6-BA45-F2E497F89B01}"/>
              </a:ext>
            </a:extLst>
          </p:cNvPr>
          <p:cNvSpPr/>
          <p:nvPr/>
        </p:nvSpPr>
        <p:spPr>
          <a:xfrm>
            <a:off x="2820477" y="2273256"/>
            <a:ext cx="6551043" cy="861774"/>
          </a:xfrm>
          <a:prstGeom prst="rect">
            <a:avLst/>
          </a:prstGeom>
        </p:spPr>
        <p:txBody>
          <a:bodyPr wrap="square" lIns="0" tIns="0" rIns="0" bIns="0">
            <a:spAutoFit/>
          </a:bodyPr>
          <a:lstStyle/>
          <a:p>
            <a:pPr algn="ctr"/>
            <a:r>
              <a:rPr lang="en-US" sz="2800" b="1" dirty="0">
                <a:latin typeface="Arial" panose="020B0604020202020204" pitchFamily="34" charset="0"/>
                <a:cs typeface="Arial" panose="020B0604020202020204" pitchFamily="34" charset="0"/>
              </a:rPr>
              <a:t>Town Manager’s Proposed</a:t>
            </a:r>
          </a:p>
          <a:p>
            <a:pPr algn="ctr"/>
            <a:r>
              <a:rPr lang="en-US" sz="2800" b="1" dirty="0">
                <a:latin typeface="Arial" panose="020B0604020202020204" pitchFamily="34" charset="0"/>
                <a:cs typeface="Arial" panose="020B0604020202020204" pitchFamily="34" charset="0"/>
              </a:rPr>
              <a:t>FY22 Budget </a:t>
            </a:r>
          </a:p>
        </p:txBody>
      </p:sp>
      <p:pic>
        <p:nvPicPr>
          <p:cNvPr id="38" name="Content Placeholder 3">
            <a:extLst>
              <a:ext uri="{FF2B5EF4-FFF2-40B4-BE49-F238E27FC236}">
                <a16:creationId xmlns:a16="http://schemas.microsoft.com/office/drawing/2014/main" id="{92D7024A-904E-43B2-B4E8-D4FEEB2C2630}"/>
              </a:ext>
            </a:extLst>
          </p:cNvPr>
          <p:cNvPicPr>
            <a:picLocks noGrp="1" noChangeAspect="1"/>
          </p:cNvPicPr>
          <p:nvPr>
            <p:ph idx="1"/>
          </p:nvPr>
        </p:nvPicPr>
        <p:blipFill>
          <a:blip r:embed="rId2"/>
          <a:stretch>
            <a:fillRect/>
          </a:stretch>
        </p:blipFill>
        <p:spPr>
          <a:xfrm>
            <a:off x="4191220" y="862468"/>
            <a:ext cx="3809558" cy="897363"/>
          </a:xfrm>
          <a:prstGeom prst="rect">
            <a:avLst/>
          </a:prstGeom>
        </p:spPr>
      </p:pic>
      <p:sp>
        <p:nvSpPr>
          <p:cNvPr id="2" name="Rectangle 1">
            <a:extLst>
              <a:ext uri="{FF2B5EF4-FFF2-40B4-BE49-F238E27FC236}">
                <a16:creationId xmlns:a16="http://schemas.microsoft.com/office/drawing/2014/main" id="{0D618616-BAC6-427A-BECC-378FFDEB3E1F}"/>
              </a:ext>
            </a:extLst>
          </p:cNvPr>
          <p:cNvSpPr/>
          <p:nvPr/>
        </p:nvSpPr>
        <p:spPr>
          <a:xfrm>
            <a:off x="4535211" y="5099655"/>
            <a:ext cx="3121573" cy="1015663"/>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January 7, 2021</a:t>
            </a:r>
          </a:p>
          <a:p>
            <a:pPr algn="ctr"/>
            <a:r>
              <a:rPr lang="en-US" sz="2000" b="1" dirty="0">
                <a:latin typeface="Arial" panose="020B0604020202020204" pitchFamily="34" charset="0"/>
                <a:cs typeface="Arial" panose="020B0604020202020204" pitchFamily="34" charset="0"/>
              </a:rPr>
              <a:t>Interim Town Manager </a:t>
            </a:r>
          </a:p>
          <a:p>
            <a:pPr algn="ctr"/>
            <a:r>
              <a:rPr lang="en-US" sz="2000" b="1" dirty="0">
                <a:latin typeface="Arial" panose="020B0604020202020204" pitchFamily="34" charset="0"/>
                <a:cs typeface="Arial" panose="020B0604020202020204" pitchFamily="34" charset="0"/>
              </a:rPr>
              <a:t>Samuel A. Finz</a:t>
            </a:r>
          </a:p>
        </p:txBody>
      </p:sp>
      <p:pic>
        <p:nvPicPr>
          <p:cNvPr id="17" name="Picture 16">
            <a:extLst>
              <a:ext uri="{FF2B5EF4-FFF2-40B4-BE49-F238E27FC236}">
                <a16:creationId xmlns:a16="http://schemas.microsoft.com/office/drawing/2014/main" id="{44ECAA51-EBE2-4541-88CD-EF611D47C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998" y="3429000"/>
            <a:ext cx="1382000" cy="1376685"/>
          </a:xfrm>
          <a:prstGeom prst="rect">
            <a:avLst/>
          </a:prstGeom>
        </p:spPr>
      </p:pic>
    </p:spTree>
    <p:extLst>
      <p:ext uri="{BB962C8B-B14F-4D97-AF65-F5344CB8AC3E}">
        <p14:creationId xmlns:p14="http://schemas.microsoft.com/office/powerpoint/2010/main" val="99363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710D-C3B4-4B2D-B117-F4282A56CB77}"/>
              </a:ext>
            </a:extLst>
          </p:cNvPr>
          <p:cNvSpPr>
            <a:spLocks noGrp="1"/>
          </p:cNvSpPr>
          <p:nvPr>
            <p:ph type="title"/>
          </p:nvPr>
        </p:nvSpPr>
        <p:spPr>
          <a:xfrm>
            <a:off x="170925" y="286263"/>
            <a:ext cx="9814560" cy="1005650"/>
          </a:xfrm>
        </p:spPr>
        <p:txBody>
          <a:bodyPr>
            <a:normAutofit/>
          </a:bodyPr>
          <a:lstStyle/>
          <a:p>
            <a:r>
              <a:rPr lang="en-US" sz="3200" dirty="0">
                <a:latin typeface="Arial" panose="020B0604020202020204" pitchFamily="34" charset="0"/>
                <a:cs typeface="Arial" panose="020B0604020202020204" pitchFamily="34" charset="0"/>
              </a:rPr>
              <a:t>REAL ESTATE ASSESSMENT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&amp; PROPOSED TAX RATE</a:t>
            </a:r>
            <a:endParaRPr lang="en-US" sz="3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9961CCE-F934-4171-B7BF-B8DCF9D3EE63}"/>
              </a:ext>
            </a:extLst>
          </p:cNvPr>
          <p:cNvSpPr>
            <a:spLocks noGrp="1"/>
          </p:cNvSpPr>
          <p:nvPr>
            <p:ph idx="1"/>
          </p:nvPr>
        </p:nvSpPr>
        <p:spPr>
          <a:xfrm>
            <a:off x="637133" y="1644659"/>
            <a:ext cx="8457154" cy="3207172"/>
          </a:xfrm>
        </p:spPr>
        <p:txBody>
          <a:bodyPr>
            <a:normAutofit/>
          </a:bodyPr>
          <a:lstStyle/>
          <a:p>
            <a:r>
              <a:rPr lang="en-US" sz="2000" dirty="0">
                <a:latin typeface="Arial" panose="020B0604020202020204" pitchFamily="34" charset="0"/>
                <a:cs typeface="Arial" panose="020B0604020202020204" pitchFamily="34" charset="0"/>
              </a:rPr>
              <a:t>The Real Estate Tax Rate applied to the assessed value of each individual property (provided by the County Assessment Office to each Property Owner) equals the Annual Re-Tax paid. Property owners pay ½ the tax twice a year in Loudoun County. </a:t>
            </a:r>
          </a:p>
          <a:p>
            <a:r>
              <a:rPr lang="en-US" sz="2000" dirty="0">
                <a:latin typeface="Arial" panose="020B0604020202020204" pitchFamily="34" charset="0"/>
                <a:cs typeface="Arial" panose="020B0604020202020204" pitchFamily="34" charset="0"/>
              </a:rPr>
              <a:t>When property assessments increase in the County, and the property tax rate stays the same as in the prior year, property owners will pay more tax to the Local Jurisdiction. </a:t>
            </a:r>
          </a:p>
          <a:p>
            <a:r>
              <a:rPr lang="en-US" sz="2000" dirty="0">
                <a:latin typeface="Arial" panose="020B0604020202020204" pitchFamily="34" charset="0"/>
                <a:cs typeface="Arial" panose="020B0604020202020204" pitchFamily="34" charset="0"/>
              </a:rPr>
              <a:t>Property owners usually enjoy the perceived benefit of the increase in the value of their property, but usually don’t like the idea of paying more taxes to the local jurisdiction.</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9EAAC583-8ADC-410F-9952-203568EB5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37" y="2639498"/>
            <a:ext cx="1585097" cy="1579001"/>
          </a:xfrm>
          <a:prstGeom prst="rect">
            <a:avLst/>
          </a:prstGeom>
        </p:spPr>
      </p:pic>
      <p:grpSp>
        <p:nvGrpSpPr>
          <p:cNvPr id="27" name="Group 26">
            <a:extLst>
              <a:ext uri="{FF2B5EF4-FFF2-40B4-BE49-F238E27FC236}">
                <a16:creationId xmlns:a16="http://schemas.microsoft.com/office/drawing/2014/main" id="{A4BF75F8-FF5C-4F7C-B47A-12B5AF36E196}"/>
              </a:ext>
            </a:extLst>
          </p:cNvPr>
          <p:cNvGrpSpPr/>
          <p:nvPr/>
        </p:nvGrpSpPr>
        <p:grpSpPr>
          <a:xfrm>
            <a:off x="10230715" y="3878255"/>
            <a:ext cx="1241658" cy="1241658"/>
            <a:chOff x="8679831" y="3397454"/>
            <a:chExt cx="1241658" cy="1241658"/>
          </a:xfrm>
        </p:grpSpPr>
        <p:pic>
          <p:nvPicPr>
            <p:cNvPr id="28" name="Graphic 27" descr="Paper">
              <a:extLst>
                <a:ext uri="{FF2B5EF4-FFF2-40B4-BE49-F238E27FC236}">
                  <a16:creationId xmlns:a16="http://schemas.microsoft.com/office/drawing/2014/main" id="{4B30E5A7-FFE2-494F-8636-64D9311623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9831" y="3397454"/>
              <a:ext cx="1241658" cy="1241658"/>
            </a:xfrm>
            <a:prstGeom prst="rect">
              <a:avLst/>
            </a:prstGeom>
          </p:spPr>
        </p:pic>
        <p:sp>
          <p:nvSpPr>
            <p:cNvPr id="29" name="TextBox 28">
              <a:extLst>
                <a:ext uri="{FF2B5EF4-FFF2-40B4-BE49-F238E27FC236}">
                  <a16:creationId xmlns:a16="http://schemas.microsoft.com/office/drawing/2014/main" id="{E565C685-A7B2-443E-98CE-D041E4B6D8A7}"/>
                </a:ext>
              </a:extLst>
            </p:cNvPr>
            <p:cNvSpPr txBox="1"/>
            <p:nvPr/>
          </p:nvSpPr>
          <p:spPr>
            <a:xfrm>
              <a:off x="8719592" y="3808658"/>
              <a:ext cx="1115791" cy="738664"/>
            </a:xfrm>
            <a:prstGeom prst="rect">
              <a:avLst/>
            </a:prstGeom>
            <a:noFill/>
          </p:spPr>
          <p:txBody>
            <a:bodyPr wrap="square" rtlCol="0">
              <a:spAutoFit/>
            </a:bodyPr>
            <a:lstStyle/>
            <a:p>
              <a:pPr algn="ctr"/>
              <a:r>
                <a:rPr lang="en-US" sz="1400" b="1" dirty="0">
                  <a:solidFill>
                    <a:schemeClr val="bg1"/>
                  </a:solidFill>
                  <a:latin typeface="Arial Black" panose="020B0A04020102020204" pitchFamily="34" charset="0"/>
                </a:rPr>
                <a:t>TAX</a:t>
              </a:r>
            </a:p>
            <a:p>
              <a:pPr algn="ctr"/>
              <a:r>
                <a:rPr lang="en-US" sz="1400" b="1" dirty="0">
                  <a:solidFill>
                    <a:schemeClr val="bg1"/>
                  </a:solidFill>
                  <a:latin typeface="Arial Black" panose="020B0A04020102020204" pitchFamily="34" charset="0"/>
                </a:rPr>
                <a:t>&amp;</a:t>
              </a:r>
            </a:p>
            <a:p>
              <a:pPr algn="ctr"/>
              <a:r>
                <a:rPr lang="en-US" sz="1400" b="1" dirty="0">
                  <a:solidFill>
                    <a:schemeClr val="bg1"/>
                  </a:solidFill>
                  <a:latin typeface="Arial Black" panose="020B0A04020102020204" pitchFamily="34" charset="0"/>
                </a:rPr>
                <a:t>FEES</a:t>
              </a:r>
            </a:p>
          </p:txBody>
        </p:sp>
      </p:grpSp>
    </p:spTree>
    <p:extLst>
      <p:ext uri="{BB962C8B-B14F-4D97-AF65-F5344CB8AC3E}">
        <p14:creationId xmlns:p14="http://schemas.microsoft.com/office/powerpoint/2010/main" val="283580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710D-C3B4-4B2D-B117-F4282A56CB77}"/>
              </a:ext>
            </a:extLst>
          </p:cNvPr>
          <p:cNvSpPr>
            <a:spLocks noGrp="1"/>
          </p:cNvSpPr>
          <p:nvPr>
            <p:ph type="title"/>
          </p:nvPr>
        </p:nvSpPr>
        <p:spPr>
          <a:xfrm>
            <a:off x="170925" y="286263"/>
            <a:ext cx="9814560" cy="1005650"/>
          </a:xfrm>
        </p:spPr>
        <p:txBody>
          <a:bodyPr>
            <a:normAutofit/>
          </a:bodyPr>
          <a:lstStyle/>
          <a:p>
            <a:r>
              <a:rPr lang="en-US" sz="3200" dirty="0">
                <a:latin typeface="Arial" panose="020B0604020202020204" pitchFamily="34" charset="0"/>
                <a:cs typeface="Arial" panose="020B0604020202020204" pitchFamily="34" charset="0"/>
              </a:rPr>
              <a:t>REAL ESTATE ASSESSMENT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&amp; PROPOSED TAX RATE</a:t>
            </a:r>
            <a:endParaRPr lang="en-US" sz="3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9961CCE-F934-4171-B7BF-B8DCF9D3EE63}"/>
              </a:ext>
            </a:extLst>
          </p:cNvPr>
          <p:cNvSpPr>
            <a:spLocks noGrp="1"/>
          </p:cNvSpPr>
          <p:nvPr>
            <p:ph idx="1"/>
          </p:nvPr>
        </p:nvSpPr>
        <p:spPr>
          <a:xfrm>
            <a:off x="534569" y="1526235"/>
            <a:ext cx="8559718" cy="3805525"/>
          </a:xfrm>
        </p:spPr>
        <p:txBody>
          <a:bodyPr>
            <a:normAutofit/>
          </a:bodyPr>
          <a:lstStyle/>
          <a:p>
            <a:r>
              <a:rPr lang="en-US" sz="2200" dirty="0">
                <a:latin typeface="Arial" panose="020B0604020202020204" pitchFamily="34" charset="0"/>
                <a:cs typeface="Arial" panose="020B0604020202020204" pitchFamily="34" charset="0"/>
              </a:rPr>
              <a:t>So that the property owner does not have to bear this increase, jurisdictions like Lovettsville can offset the increase in the tax payment, by “rolling back” the tax rate by an equivalent percentage.</a:t>
            </a:r>
          </a:p>
          <a:p>
            <a:r>
              <a:rPr lang="en-US" sz="2200" dirty="0">
                <a:latin typeface="Arial" panose="020B0604020202020204" pitchFamily="34" charset="0"/>
                <a:cs typeface="Arial" panose="020B0604020202020204" pitchFamily="34" charset="0"/>
              </a:rPr>
              <a:t>As a result, the tax rate can be reduced by the local jurisdiction and is usually a decision made by the Town Council upon adopting the Fiscal Year Budget.</a:t>
            </a:r>
          </a:p>
          <a:p>
            <a:r>
              <a:rPr lang="en-US" sz="2200" dirty="0">
                <a:latin typeface="Arial" panose="020B0604020202020204" pitchFamily="34" charset="0"/>
                <a:cs typeface="Arial" panose="020B0604020202020204" pitchFamily="34" charset="0"/>
              </a:rPr>
              <a:t>The Town Manager, in preparing his/her Proposed Budget can recommend that this action be taken in setting the Tax Rate.</a:t>
            </a:r>
          </a:p>
          <a:p>
            <a:pPr marL="0" indent="0">
              <a:buNone/>
            </a:pPr>
            <a:endParaRPr lang="en-US" dirty="0"/>
          </a:p>
        </p:txBody>
      </p:sp>
      <p:pic>
        <p:nvPicPr>
          <p:cNvPr id="8" name="Picture 7">
            <a:extLst>
              <a:ext uri="{FF2B5EF4-FFF2-40B4-BE49-F238E27FC236}">
                <a16:creationId xmlns:a16="http://schemas.microsoft.com/office/drawing/2014/main" id="{9EAAC583-8ADC-410F-9952-203568EB5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37" y="2639498"/>
            <a:ext cx="1585097" cy="1579001"/>
          </a:xfrm>
          <a:prstGeom prst="rect">
            <a:avLst/>
          </a:prstGeom>
        </p:spPr>
      </p:pic>
      <p:grpSp>
        <p:nvGrpSpPr>
          <p:cNvPr id="27" name="Group 26">
            <a:extLst>
              <a:ext uri="{FF2B5EF4-FFF2-40B4-BE49-F238E27FC236}">
                <a16:creationId xmlns:a16="http://schemas.microsoft.com/office/drawing/2014/main" id="{A4BF75F8-FF5C-4F7C-B47A-12B5AF36E196}"/>
              </a:ext>
            </a:extLst>
          </p:cNvPr>
          <p:cNvGrpSpPr/>
          <p:nvPr/>
        </p:nvGrpSpPr>
        <p:grpSpPr>
          <a:xfrm>
            <a:off x="10230715" y="3878255"/>
            <a:ext cx="1241658" cy="1241658"/>
            <a:chOff x="8679831" y="3397454"/>
            <a:chExt cx="1241658" cy="1241658"/>
          </a:xfrm>
        </p:grpSpPr>
        <p:pic>
          <p:nvPicPr>
            <p:cNvPr id="28" name="Graphic 27" descr="Paper">
              <a:extLst>
                <a:ext uri="{FF2B5EF4-FFF2-40B4-BE49-F238E27FC236}">
                  <a16:creationId xmlns:a16="http://schemas.microsoft.com/office/drawing/2014/main" id="{4B30E5A7-FFE2-494F-8636-64D9311623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9831" y="3397454"/>
              <a:ext cx="1241658" cy="1241658"/>
            </a:xfrm>
            <a:prstGeom prst="rect">
              <a:avLst/>
            </a:prstGeom>
          </p:spPr>
        </p:pic>
        <p:sp>
          <p:nvSpPr>
            <p:cNvPr id="29" name="TextBox 28">
              <a:extLst>
                <a:ext uri="{FF2B5EF4-FFF2-40B4-BE49-F238E27FC236}">
                  <a16:creationId xmlns:a16="http://schemas.microsoft.com/office/drawing/2014/main" id="{E565C685-A7B2-443E-98CE-D041E4B6D8A7}"/>
                </a:ext>
              </a:extLst>
            </p:cNvPr>
            <p:cNvSpPr txBox="1"/>
            <p:nvPr/>
          </p:nvSpPr>
          <p:spPr>
            <a:xfrm>
              <a:off x="8719592" y="3808658"/>
              <a:ext cx="1115791" cy="738664"/>
            </a:xfrm>
            <a:prstGeom prst="rect">
              <a:avLst/>
            </a:prstGeom>
            <a:noFill/>
          </p:spPr>
          <p:txBody>
            <a:bodyPr wrap="square" rtlCol="0">
              <a:spAutoFit/>
            </a:bodyPr>
            <a:lstStyle/>
            <a:p>
              <a:pPr algn="ctr"/>
              <a:r>
                <a:rPr lang="en-US" sz="1400" b="1" dirty="0">
                  <a:solidFill>
                    <a:schemeClr val="bg1"/>
                  </a:solidFill>
                  <a:latin typeface="Arial Black" panose="020B0A04020102020204" pitchFamily="34" charset="0"/>
                </a:rPr>
                <a:t>TAX</a:t>
              </a:r>
            </a:p>
            <a:p>
              <a:pPr algn="ctr"/>
              <a:r>
                <a:rPr lang="en-US" sz="1400" b="1" dirty="0">
                  <a:solidFill>
                    <a:schemeClr val="bg1"/>
                  </a:solidFill>
                  <a:latin typeface="Arial Black" panose="020B0A04020102020204" pitchFamily="34" charset="0"/>
                </a:rPr>
                <a:t>&amp;</a:t>
              </a:r>
            </a:p>
            <a:p>
              <a:pPr algn="ctr"/>
              <a:r>
                <a:rPr lang="en-US" sz="1400" b="1" dirty="0">
                  <a:solidFill>
                    <a:schemeClr val="bg1"/>
                  </a:solidFill>
                  <a:latin typeface="Arial Black" panose="020B0A04020102020204" pitchFamily="34" charset="0"/>
                </a:rPr>
                <a:t>FEES</a:t>
              </a:r>
            </a:p>
          </p:txBody>
        </p:sp>
      </p:grpSp>
    </p:spTree>
    <p:extLst>
      <p:ext uri="{BB962C8B-B14F-4D97-AF65-F5344CB8AC3E}">
        <p14:creationId xmlns:p14="http://schemas.microsoft.com/office/powerpoint/2010/main" val="7101674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710D-C3B4-4B2D-B117-F4282A56CB77}"/>
              </a:ext>
            </a:extLst>
          </p:cNvPr>
          <p:cNvSpPr>
            <a:spLocks noGrp="1"/>
          </p:cNvSpPr>
          <p:nvPr>
            <p:ph type="title"/>
          </p:nvPr>
        </p:nvSpPr>
        <p:spPr>
          <a:xfrm>
            <a:off x="170925" y="286263"/>
            <a:ext cx="9814560" cy="1005650"/>
          </a:xfrm>
        </p:spPr>
        <p:txBody>
          <a:bodyPr>
            <a:normAutofit/>
          </a:bodyPr>
          <a:lstStyle/>
          <a:p>
            <a:r>
              <a:rPr lang="en-US" sz="3200" dirty="0">
                <a:latin typeface="Arial" panose="020B0604020202020204" pitchFamily="34" charset="0"/>
                <a:cs typeface="Arial" panose="020B0604020202020204" pitchFamily="34" charset="0"/>
              </a:rPr>
              <a:t>REAL ESTATE ASSESSMENT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&amp; PROPOSED TAX RATE</a:t>
            </a:r>
            <a:endParaRPr lang="en-US" sz="3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9961CCE-F934-4171-B7BF-B8DCF9D3EE63}"/>
              </a:ext>
            </a:extLst>
          </p:cNvPr>
          <p:cNvSpPr>
            <a:spLocks noGrp="1"/>
          </p:cNvSpPr>
          <p:nvPr>
            <p:ph idx="1"/>
          </p:nvPr>
        </p:nvSpPr>
        <p:spPr>
          <a:xfrm>
            <a:off x="719627" y="1520954"/>
            <a:ext cx="8569038" cy="4948518"/>
          </a:xfrm>
        </p:spPr>
        <p:txBody>
          <a:bodyPr>
            <a:normAutofit/>
          </a:bodyPr>
          <a:lstStyle/>
          <a:p>
            <a:r>
              <a:rPr lang="en-US" sz="2200" dirty="0">
                <a:latin typeface="Arial" panose="020B0604020202020204" pitchFamily="34" charset="0"/>
                <a:cs typeface="Arial" panose="020B0604020202020204" pitchFamily="34" charset="0"/>
              </a:rPr>
              <a:t>The Approved Tax rate in FY21 is $0.184 per $100 of Assessed Value. The Town Manager proposes a “roll back” of that rate to $0.178 per $100 of Assessed Value. </a:t>
            </a:r>
          </a:p>
          <a:p>
            <a:r>
              <a:rPr lang="en-US" sz="2200" dirty="0">
                <a:latin typeface="Arial" panose="020B0604020202020204" pitchFamily="34" charset="0"/>
                <a:cs typeface="Arial" panose="020B0604020202020204" pitchFamily="34" charset="0"/>
              </a:rPr>
              <a:t>This “roll back” will have the effect of “equalizing” the Tax Rate and the taxes that each property owner will pay.</a:t>
            </a:r>
          </a:p>
          <a:p>
            <a:r>
              <a:rPr lang="en-US" sz="2200" dirty="0">
                <a:latin typeface="Arial" panose="020B0604020202020204" pitchFamily="34" charset="0"/>
                <a:cs typeface="Arial" panose="020B0604020202020204" pitchFamily="34" charset="0"/>
              </a:rPr>
              <a:t>In addition to rolling back the rate, the Town Council can either decrease further, or even increase the rate based upon many other factors based on the Budget.</a:t>
            </a:r>
          </a:p>
          <a:p>
            <a:r>
              <a:rPr lang="en-US" sz="2200" dirty="0">
                <a:latin typeface="Arial" panose="020B0604020202020204" pitchFamily="34" charset="0"/>
                <a:cs typeface="Arial" panose="020B0604020202020204" pitchFamily="34" charset="0"/>
              </a:rPr>
              <a:t>The Town Manager’s Budget does not recommend any further decrease or increase in FY22 in the Property Tax Rate</a:t>
            </a:r>
          </a:p>
          <a:p>
            <a:pPr marL="0" indent="0">
              <a:buNone/>
            </a:pPr>
            <a:r>
              <a:rPr lang="en-US" sz="1500" dirty="0">
                <a:latin typeface="Arial" panose="020B0604020202020204" pitchFamily="34" charset="0"/>
                <a:cs typeface="Arial" panose="020B0604020202020204" pitchFamily="34" charset="0"/>
              </a:rPr>
              <a:t> </a:t>
            </a:r>
          </a:p>
          <a:p>
            <a:pPr marL="0" indent="0">
              <a:buNone/>
            </a:pPr>
            <a:endParaRPr lang="en-US" dirty="0"/>
          </a:p>
        </p:txBody>
      </p:sp>
      <p:pic>
        <p:nvPicPr>
          <p:cNvPr id="8" name="Picture 7">
            <a:extLst>
              <a:ext uri="{FF2B5EF4-FFF2-40B4-BE49-F238E27FC236}">
                <a16:creationId xmlns:a16="http://schemas.microsoft.com/office/drawing/2014/main" id="{9EAAC583-8ADC-410F-9952-203568EB5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37" y="2639498"/>
            <a:ext cx="1585097" cy="1579001"/>
          </a:xfrm>
          <a:prstGeom prst="rect">
            <a:avLst/>
          </a:prstGeom>
        </p:spPr>
      </p:pic>
      <p:grpSp>
        <p:nvGrpSpPr>
          <p:cNvPr id="27" name="Group 26">
            <a:extLst>
              <a:ext uri="{FF2B5EF4-FFF2-40B4-BE49-F238E27FC236}">
                <a16:creationId xmlns:a16="http://schemas.microsoft.com/office/drawing/2014/main" id="{A4BF75F8-FF5C-4F7C-B47A-12B5AF36E196}"/>
              </a:ext>
            </a:extLst>
          </p:cNvPr>
          <p:cNvGrpSpPr/>
          <p:nvPr/>
        </p:nvGrpSpPr>
        <p:grpSpPr>
          <a:xfrm>
            <a:off x="10230715" y="3878255"/>
            <a:ext cx="1241658" cy="1241658"/>
            <a:chOff x="8679831" y="3397454"/>
            <a:chExt cx="1241658" cy="1241658"/>
          </a:xfrm>
        </p:grpSpPr>
        <p:pic>
          <p:nvPicPr>
            <p:cNvPr id="28" name="Graphic 27" descr="Paper">
              <a:extLst>
                <a:ext uri="{FF2B5EF4-FFF2-40B4-BE49-F238E27FC236}">
                  <a16:creationId xmlns:a16="http://schemas.microsoft.com/office/drawing/2014/main" id="{4B30E5A7-FFE2-494F-8636-64D9311623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9831" y="3397454"/>
              <a:ext cx="1241658" cy="1241658"/>
            </a:xfrm>
            <a:prstGeom prst="rect">
              <a:avLst/>
            </a:prstGeom>
          </p:spPr>
        </p:pic>
        <p:sp>
          <p:nvSpPr>
            <p:cNvPr id="29" name="TextBox 28">
              <a:extLst>
                <a:ext uri="{FF2B5EF4-FFF2-40B4-BE49-F238E27FC236}">
                  <a16:creationId xmlns:a16="http://schemas.microsoft.com/office/drawing/2014/main" id="{E565C685-A7B2-443E-98CE-D041E4B6D8A7}"/>
                </a:ext>
              </a:extLst>
            </p:cNvPr>
            <p:cNvSpPr txBox="1"/>
            <p:nvPr/>
          </p:nvSpPr>
          <p:spPr>
            <a:xfrm>
              <a:off x="8719592" y="3808658"/>
              <a:ext cx="1115791" cy="738664"/>
            </a:xfrm>
            <a:prstGeom prst="rect">
              <a:avLst/>
            </a:prstGeom>
            <a:noFill/>
          </p:spPr>
          <p:txBody>
            <a:bodyPr wrap="square" rtlCol="0">
              <a:spAutoFit/>
            </a:bodyPr>
            <a:lstStyle/>
            <a:p>
              <a:pPr algn="ctr"/>
              <a:r>
                <a:rPr lang="en-US" sz="1400" b="1" dirty="0">
                  <a:solidFill>
                    <a:schemeClr val="bg1"/>
                  </a:solidFill>
                  <a:latin typeface="Arial Black" panose="020B0A04020102020204" pitchFamily="34" charset="0"/>
                </a:rPr>
                <a:t>TAX</a:t>
              </a:r>
            </a:p>
            <a:p>
              <a:pPr algn="ctr"/>
              <a:r>
                <a:rPr lang="en-US" sz="1400" b="1" dirty="0">
                  <a:solidFill>
                    <a:schemeClr val="bg1"/>
                  </a:solidFill>
                  <a:latin typeface="Arial Black" panose="020B0A04020102020204" pitchFamily="34" charset="0"/>
                </a:rPr>
                <a:t>&amp;</a:t>
              </a:r>
            </a:p>
            <a:p>
              <a:pPr algn="ctr"/>
              <a:r>
                <a:rPr lang="en-US" sz="1400" b="1" dirty="0">
                  <a:solidFill>
                    <a:schemeClr val="bg1"/>
                  </a:solidFill>
                  <a:latin typeface="Arial Black" panose="020B0A04020102020204" pitchFamily="34" charset="0"/>
                </a:rPr>
                <a:t>FEES</a:t>
              </a:r>
            </a:p>
          </p:txBody>
        </p:sp>
      </p:grpSp>
    </p:spTree>
    <p:extLst>
      <p:ext uri="{BB962C8B-B14F-4D97-AF65-F5344CB8AC3E}">
        <p14:creationId xmlns:p14="http://schemas.microsoft.com/office/powerpoint/2010/main" val="325579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710D-C3B4-4B2D-B117-F4282A56CB77}"/>
              </a:ext>
            </a:extLst>
          </p:cNvPr>
          <p:cNvSpPr>
            <a:spLocks noGrp="1"/>
          </p:cNvSpPr>
          <p:nvPr>
            <p:ph type="title"/>
          </p:nvPr>
        </p:nvSpPr>
        <p:spPr>
          <a:xfrm>
            <a:off x="124881" y="255223"/>
            <a:ext cx="9870141" cy="1127664"/>
          </a:xfrm>
        </p:spPr>
        <p:txBody>
          <a:bodyPr>
            <a:normAutofit/>
          </a:bodyPr>
          <a:lstStyle/>
          <a:p>
            <a:r>
              <a:rPr lang="en-US" sz="3200" dirty="0">
                <a:latin typeface="Arial" panose="020B0604020202020204" pitchFamily="34" charset="0"/>
                <a:cs typeface="Arial" panose="020B0604020202020204" pitchFamily="34" charset="0"/>
              </a:rPr>
              <a:t>REAL ESTATE ASSESSMENT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&amp;  PROPOSED TAX RATE (Cont’d)</a:t>
            </a:r>
            <a:endParaRPr lang="en-US" sz="3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9961CCE-F934-4171-B7BF-B8DCF9D3EE63}"/>
              </a:ext>
            </a:extLst>
          </p:cNvPr>
          <p:cNvSpPr>
            <a:spLocks noGrp="1"/>
          </p:cNvSpPr>
          <p:nvPr>
            <p:ph idx="1"/>
          </p:nvPr>
        </p:nvSpPr>
        <p:spPr>
          <a:xfrm>
            <a:off x="834903" y="1693755"/>
            <a:ext cx="8080496" cy="4685779"/>
          </a:xfrm>
        </p:spPr>
        <p:txBody>
          <a:bodyPr>
            <a:normAutofit fontScale="77500" lnSpcReduction="20000"/>
          </a:bodyPr>
          <a:lstStyle/>
          <a:p>
            <a:r>
              <a:rPr lang="en-US" sz="2700" dirty="0">
                <a:latin typeface="Arial" panose="020B0604020202020204" pitchFamily="34" charset="0"/>
                <a:cs typeface="Arial" panose="020B0604020202020204" pitchFamily="34" charset="0"/>
              </a:rPr>
              <a:t>The Calculation of the Roll Back Tax in the FY22 budget is as follows:</a:t>
            </a:r>
          </a:p>
          <a:p>
            <a:r>
              <a:rPr lang="en-US" sz="2700" dirty="0">
                <a:latin typeface="Arial" panose="020B0604020202020204" pitchFamily="34" charset="0"/>
                <a:cs typeface="Arial" panose="020B0604020202020204" pitchFamily="34" charset="0"/>
              </a:rPr>
              <a:t>The Total Real Estate Tax Assessment of properties in Lovettsville for FY21 as of November 30, 2020 from the County Preliminary Assessment Report is $378,874,350</a:t>
            </a:r>
          </a:p>
          <a:p>
            <a:r>
              <a:rPr lang="en-US" sz="2700" dirty="0">
                <a:latin typeface="Arial" panose="020B0604020202020204" pitchFamily="34" charset="0"/>
                <a:cs typeface="Arial" panose="020B0604020202020204" pitchFamily="34" charset="0"/>
              </a:rPr>
              <a:t>Multiply the current Lovettsville rate of $0.184/ $100,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the Total Lovettsville Tax Revenue would have been $697,129. </a:t>
            </a:r>
          </a:p>
          <a:p>
            <a:r>
              <a:rPr lang="en-US" sz="2700" dirty="0">
                <a:latin typeface="Arial" panose="020B0604020202020204" pitchFamily="34" charset="0"/>
                <a:cs typeface="Arial" panose="020B0604020202020204" pitchFamily="34" charset="0"/>
              </a:rPr>
              <a:t>The increase in Assessments in Lovettsville for existing Properties is 3.28 %</a:t>
            </a:r>
          </a:p>
          <a:p>
            <a:r>
              <a:rPr lang="en-US" sz="2700" dirty="0">
                <a:latin typeface="Arial" panose="020B0604020202020204" pitchFamily="34" charset="0"/>
                <a:cs typeface="Arial" panose="020B0604020202020204" pitchFamily="34" charset="0"/>
              </a:rPr>
              <a:t>Using a “roll back” rate of $0.178 applied to the same tax base the Total Lovettsville Tax Revenue for commercial and residential properties is $674,396, a reduction in Property Tax Revenue in FY22 of $22,733</a:t>
            </a:r>
          </a:p>
          <a:p>
            <a:r>
              <a:rPr lang="en-US" sz="2700" dirty="0">
                <a:latin typeface="Arial" panose="020B0604020202020204" pitchFamily="34" charset="0"/>
                <a:cs typeface="Arial" panose="020B0604020202020204" pitchFamily="34" charset="0"/>
              </a:rPr>
              <a:t>Strictly for purposes of analysis, using the 2021 Total Assessed Value of $378,874,350, a full one cent increase in the tax rate equates to $37,887</a:t>
            </a:r>
          </a:p>
          <a:p>
            <a:pPr marL="0" indent="0">
              <a:buNone/>
            </a:pPr>
            <a:endParaRPr lang="en-US" dirty="0"/>
          </a:p>
        </p:txBody>
      </p:sp>
      <p:pic>
        <p:nvPicPr>
          <p:cNvPr id="7" name="Picture 6">
            <a:extLst>
              <a:ext uri="{FF2B5EF4-FFF2-40B4-BE49-F238E27FC236}">
                <a16:creationId xmlns:a16="http://schemas.microsoft.com/office/drawing/2014/main" id="{C7200249-4573-47F7-B7F6-3D5701C73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37" y="2639498"/>
            <a:ext cx="1585097" cy="1579001"/>
          </a:xfrm>
          <a:prstGeom prst="rect">
            <a:avLst/>
          </a:prstGeom>
        </p:spPr>
      </p:pic>
      <p:grpSp>
        <p:nvGrpSpPr>
          <p:cNvPr id="12" name="Group 11">
            <a:extLst>
              <a:ext uri="{FF2B5EF4-FFF2-40B4-BE49-F238E27FC236}">
                <a16:creationId xmlns:a16="http://schemas.microsoft.com/office/drawing/2014/main" id="{A59571ED-B22E-4E05-84D2-261441366480}"/>
              </a:ext>
            </a:extLst>
          </p:cNvPr>
          <p:cNvGrpSpPr/>
          <p:nvPr/>
        </p:nvGrpSpPr>
        <p:grpSpPr>
          <a:xfrm>
            <a:off x="10230715" y="3878255"/>
            <a:ext cx="1241658" cy="1241658"/>
            <a:chOff x="8679831" y="3397454"/>
            <a:chExt cx="1241658" cy="1241658"/>
          </a:xfrm>
        </p:grpSpPr>
        <p:pic>
          <p:nvPicPr>
            <p:cNvPr id="13" name="Graphic 12" descr="Paper">
              <a:extLst>
                <a:ext uri="{FF2B5EF4-FFF2-40B4-BE49-F238E27FC236}">
                  <a16:creationId xmlns:a16="http://schemas.microsoft.com/office/drawing/2014/main" id="{071EA092-345D-46CE-9FB3-3F9E795FD5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9831" y="3397454"/>
              <a:ext cx="1241658" cy="1241658"/>
            </a:xfrm>
            <a:prstGeom prst="rect">
              <a:avLst/>
            </a:prstGeom>
          </p:spPr>
        </p:pic>
        <p:sp>
          <p:nvSpPr>
            <p:cNvPr id="14" name="TextBox 13">
              <a:extLst>
                <a:ext uri="{FF2B5EF4-FFF2-40B4-BE49-F238E27FC236}">
                  <a16:creationId xmlns:a16="http://schemas.microsoft.com/office/drawing/2014/main" id="{F8C6993F-69F2-4240-AD85-B502A2EFA23F}"/>
                </a:ext>
              </a:extLst>
            </p:cNvPr>
            <p:cNvSpPr txBox="1"/>
            <p:nvPr/>
          </p:nvSpPr>
          <p:spPr>
            <a:xfrm>
              <a:off x="8719592" y="3808658"/>
              <a:ext cx="1115791" cy="738664"/>
            </a:xfrm>
            <a:prstGeom prst="rect">
              <a:avLst/>
            </a:prstGeom>
            <a:noFill/>
          </p:spPr>
          <p:txBody>
            <a:bodyPr wrap="square" rtlCol="0">
              <a:spAutoFit/>
            </a:bodyPr>
            <a:lstStyle/>
            <a:p>
              <a:pPr algn="ctr"/>
              <a:r>
                <a:rPr lang="en-US" sz="1400" b="1" dirty="0">
                  <a:solidFill>
                    <a:schemeClr val="bg1"/>
                  </a:solidFill>
                  <a:latin typeface="Arial Black" panose="020B0A04020102020204" pitchFamily="34" charset="0"/>
                </a:rPr>
                <a:t>TAX</a:t>
              </a:r>
            </a:p>
            <a:p>
              <a:pPr algn="ctr"/>
              <a:r>
                <a:rPr lang="en-US" sz="1400" b="1" dirty="0">
                  <a:solidFill>
                    <a:schemeClr val="bg1"/>
                  </a:solidFill>
                  <a:latin typeface="Arial Black" panose="020B0A04020102020204" pitchFamily="34" charset="0"/>
                </a:rPr>
                <a:t>&amp;</a:t>
              </a:r>
            </a:p>
            <a:p>
              <a:pPr algn="ctr"/>
              <a:r>
                <a:rPr lang="en-US" sz="1400" b="1" dirty="0">
                  <a:solidFill>
                    <a:schemeClr val="bg1"/>
                  </a:solidFill>
                  <a:latin typeface="Arial Black" panose="020B0A04020102020204" pitchFamily="34" charset="0"/>
                </a:rPr>
                <a:t>FEES</a:t>
              </a:r>
            </a:p>
          </p:txBody>
        </p:sp>
      </p:grpSp>
    </p:spTree>
    <p:extLst>
      <p:ext uri="{BB962C8B-B14F-4D97-AF65-F5344CB8AC3E}">
        <p14:creationId xmlns:p14="http://schemas.microsoft.com/office/powerpoint/2010/main" val="105149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710D-C3B4-4B2D-B117-F4282A56CB77}"/>
              </a:ext>
            </a:extLst>
          </p:cNvPr>
          <p:cNvSpPr>
            <a:spLocks noGrp="1"/>
          </p:cNvSpPr>
          <p:nvPr>
            <p:ph type="title"/>
          </p:nvPr>
        </p:nvSpPr>
        <p:spPr>
          <a:xfrm>
            <a:off x="116922" y="238683"/>
            <a:ext cx="8798477" cy="906536"/>
          </a:xfrm>
        </p:spPr>
        <p:txBody>
          <a:bodyPr>
            <a:noAutofit/>
          </a:bodyPr>
          <a:lstStyle/>
          <a:p>
            <a:r>
              <a:rPr lang="en-US" sz="3200" dirty="0">
                <a:latin typeface="Arial" panose="020B0604020202020204" pitchFamily="34" charset="0"/>
                <a:cs typeface="Arial" panose="020B0604020202020204" pitchFamily="34" charset="0"/>
              </a:rPr>
              <a:t>HOUSING AND POPULATION PROJECTIONS</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59F6899-B427-42D5-BF4C-88F8946095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2937" y="2639498"/>
            <a:ext cx="1585097" cy="1579001"/>
          </a:xfrm>
          <a:prstGeom prst="rect">
            <a:avLst/>
          </a:prstGeom>
        </p:spPr>
      </p:pic>
      <p:pic>
        <p:nvPicPr>
          <p:cNvPr id="8" name="Picture 7">
            <a:extLst>
              <a:ext uri="{FF2B5EF4-FFF2-40B4-BE49-F238E27FC236}">
                <a16:creationId xmlns:a16="http://schemas.microsoft.com/office/drawing/2014/main" id="{97FD835C-79FD-4713-BE5E-A0C3810E92EB}"/>
              </a:ext>
            </a:extLst>
          </p:cNvPr>
          <p:cNvPicPr>
            <a:picLocks noChangeAspect="1"/>
          </p:cNvPicPr>
          <p:nvPr/>
        </p:nvPicPr>
        <p:blipFill>
          <a:blip r:embed="rId3"/>
          <a:stretch>
            <a:fillRect/>
          </a:stretch>
        </p:blipFill>
        <p:spPr>
          <a:xfrm>
            <a:off x="-367712" y="1253067"/>
            <a:ext cx="10009205" cy="5215995"/>
          </a:xfrm>
          <a:prstGeom prst="rect">
            <a:avLst/>
          </a:prstGeom>
        </p:spPr>
      </p:pic>
    </p:spTree>
    <p:extLst>
      <p:ext uri="{BB962C8B-B14F-4D97-AF65-F5344CB8AC3E}">
        <p14:creationId xmlns:p14="http://schemas.microsoft.com/office/powerpoint/2010/main" val="107560740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59F6899-B427-42D5-BF4C-88F8946095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2937" y="2639498"/>
            <a:ext cx="1585097" cy="1579001"/>
          </a:xfrm>
          <a:prstGeom prst="rect">
            <a:avLst/>
          </a:prstGeom>
        </p:spPr>
      </p:pic>
      <p:pic>
        <p:nvPicPr>
          <p:cNvPr id="16" name="Picture 15">
            <a:extLst>
              <a:ext uri="{FF2B5EF4-FFF2-40B4-BE49-F238E27FC236}">
                <a16:creationId xmlns:a16="http://schemas.microsoft.com/office/drawing/2014/main" id="{7817F3D6-3B5D-494D-8C8A-ECDED9E0355A}"/>
              </a:ext>
            </a:extLst>
          </p:cNvPr>
          <p:cNvPicPr>
            <a:picLocks noChangeAspect="1"/>
          </p:cNvPicPr>
          <p:nvPr/>
        </p:nvPicPr>
        <p:blipFill>
          <a:blip r:embed="rId3"/>
          <a:stretch>
            <a:fillRect/>
          </a:stretch>
        </p:blipFill>
        <p:spPr>
          <a:xfrm>
            <a:off x="-293512" y="1181263"/>
            <a:ext cx="9751907" cy="5023539"/>
          </a:xfrm>
          <a:prstGeom prst="rect">
            <a:avLst/>
          </a:prstGeom>
        </p:spPr>
      </p:pic>
      <p:sp>
        <p:nvSpPr>
          <p:cNvPr id="12" name="Title 1">
            <a:extLst>
              <a:ext uri="{FF2B5EF4-FFF2-40B4-BE49-F238E27FC236}">
                <a16:creationId xmlns:a16="http://schemas.microsoft.com/office/drawing/2014/main" id="{7FEB5286-0C41-4A50-B0C0-055B65C6994B}"/>
              </a:ext>
            </a:extLst>
          </p:cNvPr>
          <p:cNvSpPr>
            <a:spLocks noGrp="1"/>
          </p:cNvSpPr>
          <p:nvPr>
            <p:ph type="title"/>
          </p:nvPr>
        </p:nvSpPr>
        <p:spPr>
          <a:xfrm>
            <a:off x="83337" y="274727"/>
            <a:ext cx="8744574" cy="906536"/>
          </a:xfrm>
        </p:spPr>
        <p:txBody>
          <a:bodyPr>
            <a:noAutofit/>
          </a:bodyPr>
          <a:lstStyle/>
          <a:p>
            <a:r>
              <a:rPr lang="en-US" sz="3200" dirty="0">
                <a:latin typeface="Arial" panose="020B0604020202020204" pitchFamily="34" charset="0"/>
                <a:cs typeface="Arial" panose="020B0604020202020204" pitchFamily="34" charset="0"/>
              </a:rPr>
              <a:t>HOUSING AND POPULATION PROJECTIONS</a:t>
            </a:r>
          </a:p>
        </p:txBody>
      </p:sp>
    </p:spTree>
    <p:extLst>
      <p:ext uri="{BB962C8B-B14F-4D97-AF65-F5344CB8AC3E}">
        <p14:creationId xmlns:p14="http://schemas.microsoft.com/office/powerpoint/2010/main" val="420092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59F6899-B427-42D5-BF4C-88F8946095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2937" y="2639498"/>
            <a:ext cx="1585097" cy="1579001"/>
          </a:xfrm>
          <a:prstGeom prst="rect">
            <a:avLst/>
          </a:prstGeom>
        </p:spPr>
      </p:pic>
      <p:pic>
        <p:nvPicPr>
          <p:cNvPr id="21" name="Picture 20">
            <a:extLst>
              <a:ext uri="{FF2B5EF4-FFF2-40B4-BE49-F238E27FC236}">
                <a16:creationId xmlns:a16="http://schemas.microsoft.com/office/drawing/2014/main" id="{5BFC23E4-4D44-43CF-9CEA-CB33D8DC2BEC}"/>
              </a:ext>
            </a:extLst>
          </p:cNvPr>
          <p:cNvPicPr>
            <a:picLocks noChangeAspect="1"/>
          </p:cNvPicPr>
          <p:nvPr/>
        </p:nvPicPr>
        <p:blipFill>
          <a:blip r:embed="rId3"/>
          <a:stretch>
            <a:fillRect/>
          </a:stretch>
        </p:blipFill>
        <p:spPr>
          <a:xfrm>
            <a:off x="-321558" y="1289104"/>
            <a:ext cx="9755436" cy="5179958"/>
          </a:xfrm>
          <a:prstGeom prst="rect">
            <a:avLst/>
          </a:prstGeom>
        </p:spPr>
      </p:pic>
      <p:sp>
        <p:nvSpPr>
          <p:cNvPr id="12" name="Title 1">
            <a:extLst>
              <a:ext uri="{FF2B5EF4-FFF2-40B4-BE49-F238E27FC236}">
                <a16:creationId xmlns:a16="http://schemas.microsoft.com/office/drawing/2014/main" id="{57E50FDA-08B8-4A78-BC1D-DE2C648A8B35}"/>
              </a:ext>
            </a:extLst>
          </p:cNvPr>
          <p:cNvSpPr>
            <a:spLocks noGrp="1"/>
          </p:cNvSpPr>
          <p:nvPr>
            <p:ph type="title"/>
          </p:nvPr>
        </p:nvSpPr>
        <p:spPr>
          <a:xfrm>
            <a:off x="116922" y="238683"/>
            <a:ext cx="8798477" cy="906536"/>
          </a:xfrm>
        </p:spPr>
        <p:txBody>
          <a:bodyPr>
            <a:noAutofit/>
          </a:bodyPr>
          <a:lstStyle/>
          <a:p>
            <a:r>
              <a:rPr lang="en-US" sz="3200" dirty="0">
                <a:latin typeface="Arial" panose="020B0604020202020204" pitchFamily="34" charset="0"/>
                <a:cs typeface="Arial" panose="020B0604020202020204" pitchFamily="34" charset="0"/>
              </a:rPr>
              <a:t>HOUSING AND POPULATION PROJECTIONS</a:t>
            </a:r>
          </a:p>
        </p:txBody>
      </p:sp>
    </p:spTree>
    <p:extLst>
      <p:ext uri="{BB962C8B-B14F-4D97-AF65-F5344CB8AC3E}">
        <p14:creationId xmlns:p14="http://schemas.microsoft.com/office/powerpoint/2010/main" val="406100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80AAE0-FD85-4451-B058-0B148DD29F77}"/>
              </a:ext>
            </a:extLst>
          </p:cNvPr>
          <p:cNvSpPr txBox="1"/>
          <p:nvPr/>
        </p:nvSpPr>
        <p:spPr>
          <a:xfrm>
            <a:off x="466879" y="1081406"/>
            <a:ext cx="8044075" cy="3836948"/>
          </a:xfrm>
          <a:prstGeom prst="rect">
            <a:avLst/>
          </a:prstGeom>
          <a:noFill/>
          <a:ln w="12700">
            <a:solidFill>
              <a:schemeClr val="tx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12119E52-54C5-4E77-87F9-F50817F16E12}"/>
              </a:ext>
            </a:extLst>
          </p:cNvPr>
          <p:cNvSpPr txBox="1"/>
          <p:nvPr/>
        </p:nvSpPr>
        <p:spPr>
          <a:xfrm>
            <a:off x="466879" y="5026716"/>
            <a:ext cx="8044075" cy="1641231"/>
          </a:xfrm>
          <a:prstGeom prst="rect">
            <a:avLst/>
          </a:prstGeom>
          <a:noFill/>
          <a:ln w="28575">
            <a:solidFill>
              <a:schemeClr val="tx1"/>
            </a:solidFill>
          </a:ln>
        </p:spPr>
        <p:txBody>
          <a:bodyPr wrap="square" rtlCol="0">
            <a:spAutoFit/>
          </a:bodyPr>
          <a:lstStyle/>
          <a:p>
            <a:endParaRPr lang="en-US" dirty="0"/>
          </a:p>
        </p:txBody>
      </p:sp>
      <p:pic>
        <p:nvPicPr>
          <p:cNvPr id="27" name="Graphic 26" descr="Chevron arrows">
            <a:extLst>
              <a:ext uri="{FF2B5EF4-FFF2-40B4-BE49-F238E27FC236}">
                <a16:creationId xmlns:a16="http://schemas.microsoft.com/office/drawing/2014/main" id="{9E58ECFD-C2B4-443C-84B1-5453D875DE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5882" y="1358720"/>
            <a:ext cx="3540470" cy="3540470"/>
          </a:xfrm>
          <a:prstGeom prst="rect">
            <a:avLst/>
          </a:prstGeom>
        </p:spPr>
      </p:pic>
      <p:sp>
        <p:nvSpPr>
          <p:cNvPr id="2" name="Title 1">
            <a:extLst>
              <a:ext uri="{FF2B5EF4-FFF2-40B4-BE49-F238E27FC236}">
                <a16:creationId xmlns:a16="http://schemas.microsoft.com/office/drawing/2014/main" id="{7E7D710D-C3B4-4B2D-B117-F4282A56CB77}"/>
              </a:ext>
            </a:extLst>
          </p:cNvPr>
          <p:cNvSpPr>
            <a:spLocks noGrp="1"/>
          </p:cNvSpPr>
          <p:nvPr>
            <p:ph type="title"/>
          </p:nvPr>
        </p:nvSpPr>
        <p:spPr>
          <a:xfrm>
            <a:off x="466879" y="319905"/>
            <a:ext cx="5629121" cy="653139"/>
          </a:xfrm>
        </p:spPr>
        <p:txBody>
          <a:bodyPr>
            <a:normAutofit/>
          </a:bodyPr>
          <a:lstStyle/>
          <a:p>
            <a:r>
              <a:rPr lang="en-US" sz="3200" dirty="0">
                <a:latin typeface="Arial" panose="020B0604020202020204" pitchFamily="34" charset="0"/>
                <a:cs typeface="Arial" panose="020B0604020202020204" pitchFamily="34" charset="0"/>
              </a:rPr>
              <a:t>STAFFING SUMMARY</a:t>
            </a:r>
            <a:endParaRPr lang="en-US" sz="3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3A52FA7-9A46-41AE-A998-DF7E51330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2937" y="2642546"/>
            <a:ext cx="1585097" cy="1572904"/>
          </a:xfrm>
          <a:prstGeom prst="rect">
            <a:avLst/>
          </a:prstGeom>
        </p:spPr>
      </p:pic>
      <p:sp>
        <p:nvSpPr>
          <p:cNvPr id="19" name="TextBox 18">
            <a:extLst>
              <a:ext uri="{FF2B5EF4-FFF2-40B4-BE49-F238E27FC236}">
                <a16:creationId xmlns:a16="http://schemas.microsoft.com/office/drawing/2014/main" id="{4807E014-7CA3-4675-9A8C-AEE81667388C}"/>
              </a:ext>
            </a:extLst>
          </p:cNvPr>
          <p:cNvSpPr txBox="1"/>
          <p:nvPr/>
        </p:nvSpPr>
        <p:spPr>
          <a:xfrm>
            <a:off x="593498" y="1081406"/>
            <a:ext cx="4002510" cy="3600986"/>
          </a:xfrm>
          <a:prstGeom prst="rect">
            <a:avLst/>
          </a:prstGeom>
          <a:noFill/>
          <a:ln w="12700">
            <a:noFill/>
          </a:ln>
        </p:spPr>
        <p:txBody>
          <a:bodyPr wrap="square" rtlCol="0">
            <a:spAutoFit/>
          </a:bodyPr>
          <a:lstStyle/>
          <a:p>
            <a:r>
              <a:rPr lang="en-US" sz="1600" u="sng" dirty="0">
                <a:latin typeface="Arial" panose="020B0604020202020204" pitchFamily="34" charset="0"/>
                <a:cs typeface="Arial" panose="020B0604020202020204" pitchFamily="34" charset="0"/>
              </a:rPr>
              <a:t>Current Staffing</a:t>
            </a:r>
            <a:br>
              <a:rPr lang="en-US" sz="1400" u="sng" dirty="0">
                <a:latin typeface="Arial" panose="020B0604020202020204" pitchFamily="34" charset="0"/>
                <a:cs typeface="Arial" panose="020B0604020202020204" pitchFamily="34" charset="0"/>
              </a:rPr>
            </a:br>
            <a:endParaRPr lang="en-US" sz="1400" u="sng" dirty="0">
              <a:latin typeface="Arial" panose="020B0604020202020204" pitchFamily="34" charset="0"/>
              <a:cs typeface="Arial" panose="020B0604020202020204" pitchFamily="34" charset="0"/>
            </a:endParaRP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Town Manager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Assistant Town Manager/ Clerk</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Town Treasurer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Director of Planning (Hrly)(PT)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Project Manager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Customer Service /Acct.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Utility Director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Chief Utility Operator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Utility Operator	</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Plant Operator	</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Instrumentation Technician (Hrly) (PT)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Plant Operator (Hrly) (PT)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Public Works (Hrly) (PT)</a:t>
            </a:r>
            <a:r>
              <a:rPr lang="en-US" sz="1050" dirty="0">
                <a:solidFill>
                  <a:srgbClr val="FF0000"/>
                </a:solidFill>
                <a:latin typeface="Arial" panose="020B0604020202020204" pitchFamily="34" charset="0"/>
                <a:cs typeface="Arial" panose="020B0604020202020204" pitchFamily="34" charset="0"/>
              </a:rPr>
              <a:t>	</a:t>
            </a:r>
          </a:p>
        </p:txBody>
      </p:sp>
      <p:sp>
        <p:nvSpPr>
          <p:cNvPr id="22" name="TextBox 21">
            <a:extLst>
              <a:ext uri="{FF2B5EF4-FFF2-40B4-BE49-F238E27FC236}">
                <a16:creationId xmlns:a16="http://schemas.microsoft.com/office/drawing/2014/main" id="{BF4C5C55-1FDD-4261-951A-B4FB867E7182}"/>
              </a:ext>
            </a:extLst>
          </p:cNvPr>
          <p:cNvSpPr txBox="1"/>
          <p:nvPr/>
        </p:nvSpPr>
        <p:spPr>
          <a:xfrm>
            <a:off x="4891975" y="1081406"/>
            <a:ext cx="4002510" cy="3836948"/>
          </a:xfrm>
          <a:prstGeom prst="rect">
            <a:avLst/>
          </a:prstGeom>
          <a:noFill/>
          <a:ln w="12700">
            <a:noFill/>
          </a:ln>
        </p:spPr>
        <p:txBody>
          <a:bodyPr wrap="square" rtlCol="0">
            <a:spAutoFit/>
          </a:bodyPr>
          <a:lstStyle/>
          <a:p>
            <a:r>
              <a:rPr lang="en-US" sz="1600" u="sng" dirty="0">
                <a:latin typeface="Arial" panose="020B0604020202020204" pitchFamily="34" charset="0"/>
                <a:cs typeface="Arial" panose="020B0604020202020204" pitchFamily="34" charset="0"/>
              </a:rPr>
              <a:t>Proposed Staffing</a:t>
            </a:r>
          </a:p>
          <a:p>
            <a:endParaRPr lang="en-US" sz="1400" u="sng" dirty="0">
              <a:latin typeface="Arial" panose="020B0604020202020204" pitchFamily="34" charset="0"/>
              <a:cs typeface="Arial" panose="020B0604020202020204" pitchFamily="34" charset="0"/>
            </a:endParaRP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Town Manager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Town Clerk</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Town Treasurer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Director of Planning</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Project Manager (Hrly) (PT)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Accountant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Utility Director </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Chief Utilities Operator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Utility Operator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Plant Operator</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Instrumentation Technician (Hrly)(PT)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Plant Operator (Hrly)(PT)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Public Works (Hrly)(PT)</a:t>
            </a:r>
          </a:p>
          <a:p>
            <a:pPr indent="-342900">
              <a:spcAft>
                <a:spcPts val="4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Customer Services Rep (New)(Hrly) (PT)</a:t>
            </a:r>
          </a:p>
        </p:txBody>
      </p:sp>
      <p:sp>
        <p:nvSpPr>
          <p:cNvPr id="3" name="TextBox 2">
            <a:extLst>
              <a:ext uri="{FF2B5EF4-FFF2-40B4-BE49-F238E27FC236}">
                <a16:creationId xmlns:a16="http://schemas.microsoft.com/office/drawing/2014/main" id="{8FFCB3B4-4FE0-49F1-86FE-3EDEB6212726}"/>
              </a:ext>
            </a:extLst>
          </p:cNvPr>
          <p:cNvSpPr txBox="1"/>
          <p:nvPr/>
        </p:nvSpPr>
        <p:spPr>
          <a:xfrm>
            <a:off x="4722767" y="5057371"/>
            <a:ext cx="3759029" cy="1579920"/>
          </a:xfrm>
          <a:prstGeom prst="rect">
            <a:avLst/>
          </a:prstGeom>
          <a:noFill/>
        </p:spPr>
        <p:txBody>
          <a:bodyPr wrap="square" lIns="0" tIns="0" rIns="0" bIns="0" rtlCol="0">
            <a:spAutoFit/>
          </a:bodyPr>
          <a:lstStyle/>
          <a:p>
            <a:pPr indent="-285750">
              <a:spcAft>
                <a:spcPts val="400"/>
              </a:spcAft>
              <a:buFont typeface="Wingdings" panose="05000000000000000000" pitchFamily="2" charset="2"/>
              <a:buChar char="v"/>
            </a:pPr>
            <a:r>
              <a:rPr lang="en-US" sz="1600" b="1" dirty="0">
                <a:latin typeface="Arial" panose="020B0604020202020204" pitchFamily="34" charset="0"/>
                <a:cs typeface="Arial" panose="020B0604020202020204" pitchFamily="34" charset="0"/>
              </a:rPr>
              <a:t>14 Total: 8-FT 6-PT  </a:t>
            </a:r>
          </a:p>
          <a:p>
            <a:pPr indent="-285750">
              <a:spcAft>
                <a:spcPts val="400"/>
              </a:spcAft>
              <a:buFont typeface="Wingdings" panose="05000000000000000000" pitchFamily="2" charset="2"/>
              <a:buChar char="v"/>
            </a:pPr>
            <a:r>
              <a:rPr lang="en-US" sz="1600" b="1" dirty="0">
                <a:latin typeface="Arial" panose="020B0604020202020204" pitchFamily="34" charset="0"/>
                <a:cs typeface="Arial" panose="020B0604020202020204" pitchFamily="34" charset="0"/>
              </a:rPr>
              <a:t>FY22 Proposed Budget  $752,603</a:t>
            </a:r>
          </a:p>
          <a:p>
            <a:pPr indent="-285750">
              <a:spcAft>
                <a:spcPts val="400"/>
              </a:spcAft>
              <a:buFont typeface="Wingdings" panose="05000000000000000000" pitchFamily="2" charset="2"/>
              <a:buChar char="v"/>
            </a:pPr>
            <a:r>
              <a:rPr lang="en-US" sz="1600" b="1" dirty="0">
                <a:latin typeface="Arial" panose="020B0604020202020204" pitchFamily="34" charset="0"/>
                <a:cs typeface="Arial" panose="020B0604020202020204" pitchFamily="34" charset="0"/>
              </a:rPr>
              <a:t>Note: Includes New TM, Plus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Additional P/T Cust. Services</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Rep. and Elimination ATM</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Position</a:t>
            </a:r>
          </a:p>
        </p:txBody>
      </p:sp>
      <p:sp>
        <p:nvSpPr>
          <p:cNvPr id="4" name="TextBox 3">
            <a:extLst>
              <a:ext uri="{FF2B5EF4-FFF2-40B4-BE49-F238E27FC236}">
                <a16:creationId xmlns:a16="http://schemas.microsoft.com/office/drawing/2014/main" id="{5FBCE0E3-134D-4F15-A148-AC67B212DECE}"/>
              </a:ext>
            </a:extLst>
          </p:cNvPr>
          <p:cNvSpPr txBox="1"/>
          <p:nvPr/>
        </p:nvSpPr>
        <p:spPr>
          <a:xfrm>
            <a:off x="593498" y="5097431"/>
            <a:ext cx="3895418" cy="1384995"/>
          </a:xfrm>
          <a:prstGeom prst="rect">
            <a:avLst/>
          </a:prstGeom>
          <a:noFill/>
        </p:spPr>
        <p:txBody>
          <a:bodyPr wrap="square" lIns="0" tIns="0" rIns="0" bIns="0" rtlCol="0">
            <a:spAutoFit/>
          </a:bodyPr>
          <a:lstStyle/>
          <a:p>
            <a:pPr indent="-285750">
              <a:spcAft>
                <a:spcPts val="400"/>
              </a:spcAft>
              <a:buFont typeface="Wingdings" panose="05000000000000000000" pitchFamily="2" charset="2"/>
              <a:buChar char="v"/>
            </a:pPr>
            <a:r>
              <a:rPr lang="en-US" sz="1600" b="1" dirty="0">
                <a:latin typeface="Arial" panose="020B0604020202020204" pitchFamily="34" charset="0"/>
                <a:ea typeface="Calibri" panose="020F0502020204030204" pitchFamily="34" charset="0"/>
                <a:cs typeface="Arial" panose="020B0604020202020204" pitchFamily="34" charset="0"/>
              </a:rPr>
              <a:t>13 Total : 9-FT and 4-PT</a:t>
            </a:r>
          </a:p>
          <a:p>
            <a:pPr indent="-285750">
              <a:spcAft>
                <a:spcPts val="400"/>
              </a:spcAft>
              <a:buFont typeface="Wingdings" panose="05000000000000000000" pitchFamily="2" charset="2"/>
              <a:buChar char="v"/>
            </a:pPr>
            <a:r>
              <a:rPr lang="en-US" sz="1600" b="1" dirty="0">
                <a:latin typeface="Arial" panose="020B0604020202020204" pitchFamily="34" charset="0"/>
                <a:cs typeface="Arial" panose="020B0604020202020204" pitchFamily="34" charset="0"/>
              </a:rPr>
              <a:t>FY 21 Approved Budget $743,337</a:t>
            </a:r>
          </a:p>
          <a:p>
            <a:pPr indent="-285750">
              <a:spcAft>
                <a:spcPts val="400"/>
              </a:spcAft>
              <a:buFont typeface="Wingdings" panose="05000000000000000000" pitchFamily="2" charset="2"/>
              <a:buChar char="v"/>
            </a:pPr>
            <a:r>
              <a:rPr lang="en-US" sz="1600" b="1" dirty="0">
                <a:latin typeface="Arial" panose="020B0604020202020204" pitchFamily="34" charset="0"/>
                <a:cs typeface="Arial" panose="020B0604020202020204" pitchFamily="34" charset="0"/>
              </a:rPr>
              <a:t>FY 21 Estimated Actual  $770,000</a:t>
            </a:r>
          </a:p>
          <a:p>
            <a:pPr indent="-285750">
              <a:spcAft>
                <a:spcPts val="400"/>
              </a:spcAft>
              <a:buFont typeface="Wingdings" panose="05000000000000000000" pitchFamily="2" charset="2"/>
              <a:buChar char="v"/>
            </a:pPr>
            <a:r>
              <a:rPr lang="en-US" sz="1600" b="1" dirty="0">
                <a:latin typeface="Arial" panose="020B0604020202020204" pitchFamily="34" charset="0"/>
                <a:cs typeface="Arial" panose="020B0604020202020204" pitchFamily="34" charset="0"/>
              </a:rPr>
              <a:t>Note: Includes Salaries for Former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TM + ITM</a:t>
            </a:r>
            <a:endParaRPr lang="en-US" sz="1600" dirty="0"/>
          </a:p>
        </p:txBody>
      </p:sp>
    </p:spTree>
    <p:extLst>
      <p:ext uri="{BB962C8B-B14F-4D97-AF65-F5344CB8AC3E}">
        <p14:creationId xmlns:p14="http://schemas.microsoft.com/office/powerpoint/2010/main" val="1269599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710D-C3B4-4B2D-B117-F4282A56CB77}"/>
              </a:ext>
            </a:extLst>
          </p:cNvPr>
          <p:cNvSpPr>
            <a:spLocks noGrp="1"/>
          </p:cNvSpPr>
          <p:nvPr>
            <p:ph type="title"/>
          </p:nvPr>
        </p:nvSpPr>
        <p:spPr>
          <a:xfrm>
            <a:off x="425906" y="321837"/>
            <a:ext cx="3394373" cy="700101"/>
          </a:xfrm>
        </p:spPr>
        <p:txBody>
          <a:bodyPr>
            <a:normAutofit/>
          </a:bodyPr>
          <a:lstStyle/>
          <a:p>
            <a:r>
              <a:rPr lang="en-US" sz="3200" dirty="0">
                <a:latin typeface="Arial" panose="020B0604020202020204" pitchFamily="34" charset="0"/>
                <a:cs typeface="Arial" panose="020B0604020202020204" pitchFamily="34" charset="0"/>
              </a:rPr>
              <a:t>CONCLUSIONS</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9961CCE-F934-4171-B7BF-B8DCF9D3EE63}"/>
              </a:ext>
            </a:extLst>
          </p:cNvPr>
          <p:cNvSpPr>
            <a:spLocks noGrp="1"/>
          </p:cNvSpPr>
          <p:nvPr>
            <p:ph idx="1"/>
          </p:nvPr>
        </p:nvSpPr>
        <p:spPr>
          <a:xfrm>
            <a:off x="447033" y="1105094"/>
            <a:ext cx="8770119" cy="5615699"/>
          </a:xfrm>
        </p:spPr>
        <p:txBody>
          <a:bodyPr>
            <a:normAutofit/>
          </a:bodyPr>
          <a:lstStyle/>
          <a:p>
            <a:r>
              <a:rPr lang="en-US" sz="2400" dirty="0"/>
              <a:t>The Town Manager Recommended FY22 Budget is a Balanced Budget </a:t>
            </a:r>
          </a:p>
          <a:p>
            <a:r>
              <a:rPr lang="en-US" sz="2400" dirty="0"/>
              <a:t>The Town Council over the course of the next several weeks will meet in workshop settings to discuss the Budget.</a:t>
            </a:r>
          </a:p>
          <a:p>
            <a:r>
              <a:rPr lang="en-US" sz="2400" dirty="0"/>
              <a:t>The Town Council will be expected to ask questions of the TM and Staff; and in turn they will provide Town Council input toward the goal of completing the Budget cycle in a timely manner and adopting the Town Council’s FY22 Budget in late March 2021.</a:t>
            </a:r>
          </a:p>
          <a:p>
            <a:r>
              <a:rPr lang="en-US" sz="2400" dirty="0"/>
              <a:t>The Town Manager’s Proposed Budget is a starting point.</a:t>
            </a:r>
          </a:p>
          <a:p>
            <a:r>
              <a:rPr lang="en-US" sz="2400" dirty="0"/>
              <a:t>However, before proceeding, the Town Manager recommends that the Town Council set budget priorities and establish reasonable assumptions, where a consensus can ultimately be reached for adopting the Town Council’s FY22 Budget. </a:t>
            </a:r>
          </a:p>
          <a:p>
            <a:pPr marL="0" indent="0">
              <a:buNone/>
            </a:pPr>
            <a:endParaRPr lang="en-US" dirty="0"/>
          </a:p>
        </p:txBody>
      </p:sp>
      <p:pic>
        <p:nvPicPr>
          <p:cNvPr id="8" name="Picture 7">
            <a:extLst>
              <a:ext uri="{FF2B5EF4-FFF2-40B4-BE49-F238E27FC236}">
                <a16:creationId xmlns:a16="http://schemas.microsoft.com/office/drawing/2014/main" id="{C7CA3ECB-CD1E-46D6-9FF6-CB1109BC5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441" y="2545002"/>
            <a:ext cx="1774090" cy="1767993"/>
          </a:xfrm>
          <a:prstGeom prst="rect">
            <a:avLst/>
          </a:prstGeom>
        </p:spPr>
      </p:pic>
      <p:pic>
        <p:nvPicPr>
          <p:cNvPr id="10" name="Content Placeholder 3">
            <a:extLst>
              <a:ext uri="{FF2B5EF4-FFF2-40B4-BE49-F238E27FC236}">
                <a16:creationId xmlns:a16="http://schemas.microsoft.com/office/drawing/2014/main" id="{84D651FF-3243-46AD-96A5-FD5D486C9621}"/>
              </a:ext>
            </a:extLst>
          </p:cNvPr>
          <p:cNvPicPr>
            <a:picLocks noChangeAspect="1"/>
          </p:cNvPicPr>
          <p:nvPr/>
        </p:nvPicPr>
        <p:blipFill>
          <a:blip r:embed="rId3"/>
          <a:stretch>
            <a:fillRect/>
          </a:stretch>
        </p:blipFill>
        <p:spPr>
          <a:xfrm>
            <a:off x="8278666" y="5752904"/>
            <a:ext cx="3620427" cy="852813"/>
          </a:xfrm>
          <a:prstGeom prst="rect">
            <a:avLst/>
          </a:prstGeom>
        </p:spPr>
      </p:pic>
    </p:spTree>
    <p:extLst>
      <p:ext uri="{BB962C8B-B14F-4D97-AF65-F5344CB8AC3E}">
        <p14:creationId xmlns:p14="http://schemas.microsoft.com/office/powerpoint/2010/main" val="354486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4866D89-A887-4747-AEB3-402F8E357D6A}"/>
              </a:ext>
            </a:extLst>
          </p:cNvPr>
          <p:cNvPicPr>
            <a:picLocks noGrp="1" noChangeAspect="1"/>
          </p:cNvPicPr>
          <p:nvPr>
            <p:ph idx="1"/>
          </p:nvPr>
        </p:nvPicPr>
        <p:blipFill>
          <a:blip r:embed="rId2"/>
          <a:stretch>
            <a:fillRect/>
          </a:stretch>
        </p:blipFill>
        <p:spPr>
          <a:xfrm>
            <a:off x="659219" y="946183"/>
            <a:ext cx="10515600" cy="4965634"/>
          </a:xfrm>
          <a:prstGeom prst="rect">
            <a:avLst/>
          </a:prstGeom>
        </p:spPr>
      </p:pic>
      <p:sp>
        <p:nvSpPr>
          <p:cNvPr id="5" name="TextBox 4">
            <a:extLst>
              <a:ext uri="{FF2B5EF4-FFF2-40B4-BE49-F238E27FC236}">
                <a16:creationId xmlns:a16="http://schemas.microsoft.com/office/drawing/2014/main" id="{BD07D1FA-8002-4003-A5A8-697CC833874F}"/>
              </a:ext>
            </a:extLst>
          </p:cNvPr>
          <p:cNvSpPr txBox="1"/>
          <p:nvPr/>
        </p:nvSpPr>
        <p:spPr>
          <a:xfrm>
            <a:off x="659219" y="5911817"/>
            <a:ext cx="11111023" cy="523220"/>
          </a:xfrm>
          <a:prstGeom prst="rect">
            <a:avLst/>
          </a:prstGeom>
          <a:noFill/>
        </p:spPr>
        <p:txBody>
          <a:bodyPr wrap="square" rtlCol="0">
            <a:spAutoFit/>
          </a:bodyPr>
          <a:lstStyle/>
          <a:p>
            <a:r>
              <a:rPr lang="en-US" sz="1000" u="sng" dirty="0">
                <a:hlinkClick r:id="rId3"/>
              </a:rPr>
              <a:t>https://dilbert.com/strip/2021-01-03?utm_source=dilbert.com/share-email&amp;utm_medium=email&amp;utm_campaign=brand-loyalty</a:t>
            </a:r>
            <a:endParaRPr lang="en-US" sz="1000" dirty="0"/>
          </a:p>
          <a:p>
            <a:endParaRPr lang="en-US" dirty="0"/>
          </a:p>
        </p:txBody>
      </p:sp>
    </p:spTree>
    <p:extLst>
      <p:ext uri="{BB962C8B-B14F-4D97-AF65-F5344CB8AC3E}">
        <p14:creationId xmlns:p14="http://schemas.microsoft.com/office/powerpoint/2010/main" val="301401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E593-33B0-42CB-BBDF-0D7A13CD6E94}"/>
              </a:ext>
            </a:extLst>
          </p:cNvPr>
          <p:cNvSpPr>
            <a:spLocks noGrp="1"/>
          </p:cNvSpPr>
          <p:nvPr>
            <p:ph type="title"/>
          </p:nvPr>
        </p:nvSpPr>
        <p:spPr>
          <a:xfrm>
            <a:off x="265330" y="259703"/>
            <a:ext cx="5263599" cy="732571"/>
          </a:xfrm>
        </p:spPr>
        <p:txBody>
          <a:bodyPr>
            <a:normAutofit/>
          </a:bodyPr>
          <a:lstStyle/>
          <a:p>
            <a:r>
              <a:rPr lang="en-US" sz="3200" dirty="0">
                <a:latin typeface="Arial" panose="020B0604020202020204" pitchFamily="34" charset="0"/>
                <a:cs typeface="Arial" panose="020B0604020202020204" pitchFamily="34" charset="0"/>
              </a:rPr>
              <a:t>BUDGET ASSUMPTIONS</a:t>
            </a:r>
            <a:endParaRPr lang="en-US" sz="3200" dirty="0"/>
          </a:p>
        </p:txBody>
      </p:sp>
      <p:sp>
        <p:nvSpPr>
          <p:cNvPr id="3" name="Content Placeholder 2">
            <a:extLst>
              <a:ext uri="{FF2B5EF4-FFF2-40B4-BE49-F238E27FC236}">
                <a16:creationId xmlns:a16="http://schemas.microsoft.com/office/drawing/2014/main" id="{231BC2B3-9856-497D-845C-A2332A0F9FA1}"/>
              </a:ext>
            </a:extLst>
          </p:cNvPr>
          <p:cNvSpPr>
            <a:spLocks noGrp="1"/>
          </p:cNvSpPr>
          <p:nvPr>
            <p:ph idx="1"/>
          </p:nvPr>
        </p:nvSpPr>
        <p:spPr>
          <a:xfrm>
            <a:off x="253140" y="907720"/>
            <a:ext cx="8777603" cy="4961451"/>
          </a:xfrm>
        </p:spPr>
        <p:txBody>
          <a:bodyPr anchor="ctr">
            <a:normAutofit fontScale="92500" lnSpcReduction="10000"/>
          </a:bodyPr>
          <a:lstStyle/>
          <a:p>
            <a:r>
              <a:rPr lang="en-US" sz="2000" dirty="0">
                <a:latin typeface="Arial" panose="020B0604020202020204" pitchFamily="34" charset="0"/>
                <a:cs typeface="Arial" panose="020B0604020202020204" pitchFamily="34" charset="0"/>
              </a:rPr>
              <a:t>Limited use of FY 21 Actuals due to “COVID Economics”. Past data is less reliable as a predictor of future.</a:t>
            </a:r>
          </a:p>
          <a:p>
            <a:r>
              <a:rPr lang="en-US" sz="2000" dirty="0">
                <a:latin typeface="Arial" panose="020B0604020202020204" pitchFamily="34" charset="0"/>
                <a:cs typeface="Arial" panose="020B0604020202020204" pitchFamily="34" charset="0"/>
              </a:rPr>
              <a:t>A “ whole lot of “ guesswork based upon “sound assumptions”</a:t>
            </a:r>
          </a:p>
          <a:p>
            <a:r>
              <a:rPr lang="en-US" sz="2000" dirty="0">
                <a:latin typeface="Arial" panose="020B0604020202020204" pitchFamily="34" charset="0"/>
                <a:cs typeface="Arial" panose="020B0604020202020204" pitchFamily="34" charset="0"/>
              </a:rPr>
              <a:t>Town of Lovettsville in house accounting and reporting needs to be upgraded in FY22. Although Financial Audit indicates a strong financial base, new and more effective ways of accounting and reporting information needs to be addressed, especially during the COVID pandemic.</a:t>
            </a:r>
          </a:p>
          <a:p>
            <a:r>
              <a:rPr lang="en-US" sz="2000" dirty="0">
                <a:latin typeface="Arial" panose="020B0604020202020204" pitchFamily="34" charset="0"/>
                <a:cs typeface="Arial" panose="020B0604020202020204" pitchFamily="34" charset="0"/>
              </a:rPr>
              <a:t>In FY22, the economies at the local, state and federal levels will still be recovering from “COVID Economics”</a:t>
            </a:r>
          </a:p>
          <a:p>
            <a:r>
              <a:rPr lang="en-US" sz="2000" dirty="0">
                <a:latin typeface="Arial" panose="020B0604020202020204" pitchFamily="34" charset="0"/>
                <a:cs typeface="Arial" panose="020B0604020202020204" pitchFamily="34" charset="0"/>
              </a:rPr>
              <a:t>Town residents and businesses may continue to feel “pinch” and need subsidy in FY22</a:t>
            </a:r>
          </a:p>
          <a:p>
            <a:r>
              <a:rPr lang="en-US" sz="2000" dirty="0">
                <a:latin typeface="Arial" panose="020B0604020202020204" pitchFamily="34" charset="0"/>
                <a:cs typeface="Arial" panose="020B0604020202020204" pitchFamily="34" charset="0"/>
              </a:rPr>
              <a:t>County provides a conservative estimate of Real Estate and Personal Property Tax Assessment figures suggesting an increase of only 3.28 percent on existing Lovettsville properties</a:t>
            </a:r>
          </a:p>
          <a:p>
            <a:r>
              <a:rPr lang="en-US" sz="2000" dirty="0">
                <a:latin typeface="Arial" panose="020B0604020202020204" pitchFamily="34" charset="0"/>
                <a:cs typeface="Arial" panose="020B0604020202020204" pitchFamily="34" charset="0"/>
              </a:rPr>
              <a:t>Proposed Real Estate Tax Rate adjusted by “Roll Back” Rate as defined by County Assessment Office</a:t>
            </a:r>
          </a:p>
          <a:p>
            <a:endParaRPr lang="en-US" sz="800" dirty="0"/>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3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85A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DBCF5C-9262-4ADD-8DA9-D6F8DF69237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24" r="6" b="6"/>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0" name="Picture 19">
            <a:extLst>
              <a:ext uri="{FF2B5EF4-FFF2-40B4-BE49-F238E27FC236}">
                <a16:creationId xmlns:a16="http://schemas.microsoft.com/office/drawing/2014/main" id="{439D4E8B-E42C-4F7E-A4ED-A8B102A56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34" y="5551385"/>
            <a:ext cx="4549693" cy="1306615"/>
          </a:xfrm>
          <a:prstGeom prst="rect">
            <a:avLst/>
          </a:prstGeom>
        </p:spPr>
      </p:pic>
    </p:spTree>
    <p:extLst>
      <p:ext uri="{BB962C8B-B14F-4D97-AF65-F5344CB8AC3E}">
        <p14:creationId xmlns:p14="http://schemas.microsoft.com/office/powerpoint/2010/main" val="636789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3F7CBC-76F6-4489-9FC5-162AA6FC4242}"/>
              </a:ext>
            </a:extLst>
          </p:cNvPr>
          <p:cNvSpPr>
            <a:spLocks noGrp="1"/>
          </p:cNvSpPr>
          <p:nvPr>
            <p:ph type="title"/>
          </p:nvPr>
        </p:nvSpPr>
        <p:spPr>
          <a:xfrm>
            <a:off x="670704" y="777548"/>
            <a:ext cx="6992368" cy="635875"/>
          </a:xfrm>
        </p:spPr>
        <p:txBody>
          <a:bodyPr>
            <a:normAutofit/>
          </a:bodyPr>
          <a:lstStyle/>
          <a:p>
            <a:r>
              <a:rPr lang="en-US" sz="3200" dirty="0">
                <a:latin typeface="Arial" panose="020B0604020202020204" pitchFamily="34" charset="0"/>
                <a:cs typeface="Arial" panose="020B0604020202020204" pitchFamily="34" charset="0"/>
              </a:rPr>
              <a:t>FY 22 BUDGET and CIP SCHEDULE</a:t>
            </a:r>
          </a:p>
        </p:txBody>
      </p:sp>
      <p:sp>
        <p:nvSpPr>
          <p:cNvPr id="6" name="Content Placeholder 5">
            <a:extLst>
              <a:ext uri="{FF2B5EF4-FFF2-40B4-BE49-F238E27FC236}">
                <a16:creationId xmlns:a16="http://schemas.microsoft.com/office/drawing/2014/main" id="{C154E7E7-C394-44D9-9359-99CE302E1D54}"/>
              </a:ext>
            </a:extLst>
          </p:cNvPr>
          <p:cNvSpPr>
            <a:spLocks noGrp="1"/>
          </p:cNvSpPr>
          <p:nvPr>
            <p:ph idx="1"/>
          </p:nvPr>
        </p:nvSpPr>
        <p:spPr>
          <a:xfrm>
            <a:off x="801511" y="1477844"/>
            <a:ext cx="7183855" cy="5336542"/>
          </a:xfrm>
        </p:spPr>
        <p:txBody>
          <a:bodyPr>
            <a:normAutofit fontScale="77500" lnSpcReduction="20000"/>
          </a:bodyPr>
          <a:lstStyle/>
          <a:p>
            <a:r>
              <a:rPr lang="en-US" sz="2600" dirty="0">
                <a:latin typeface="Arial" panose="020B0604020202020204" pitchFamily="34" charset="0"/>
                <a:cs typeface="Arial" panose="020B0604020202020204" pitchFamily="34" charset="0"/>
              </a:rPr>
              <a:t>January 21	Budget Work Session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(FY22 General Fund Operating and Capital Budget and 		Schedule of Fees, Events Committee Structure)</a:t>
            </a:r>
            <a:br>
              <a:rPr 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February 4	Budget Work Session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(FY22 Utility Fund Operating and Capital 				Budget and Schedule of Fees, FY22 Events Fund Budget)</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February 11	Budget Ad Sent To Newspaper</a:t>
            </a:r>
            <a:br>
              <a:rPr 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February 25	Budget Ad Published In Newspaper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(for Not-to-Exceed FY22 Operating and Capital Budget and 		Schedule of Fees)</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February 25	Additional Budget Work Session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(if necessary)</a:t>
            </a:r>
            <a:br>
              <a:rPr 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March 11	Public Hearing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(Town Council Proposed FY22 Operating and 			 Capital Budget and Schedule of Fees)</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March 25	Adopt FY22 Budget and CIP</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(Operating and Capital Budget and Schedule of Fees.</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		 Submit Real Estate Tax Rate to County following budget 		 adoption—due by April 1 annually)	</a:t>
            </a:r>
          </a:p>
        </p:txBody>
      </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1C0D6B-F579-4B04-B3DB-A5EDA9012ADB}"/>
              </a:ext>
            </a:extLst>
          </p:cNvPr>
          <p:cNvPicPr>
            <a:picLocks noChangeAspect="1"/>
          </p:cNvPicPr>
          <p:nvPr/>
        </p:nvPicPr>
        <p:blipFill rotWithShape="1">
          <a:blip r:embed="rId2"/>
          <a:srcRect l="31872" r="28591" b="-1"/>
          <a:stretch/>
        </p:blipFill>
        <p:spPr>
          <a:xfrm>
            <a:off x="8129873" y="10"/>
            <a:ext cx="4062128" cy="6857990"/>
          </a:xfrm>
          <a:prstGeom prst="rect">
            <a:avLst/>
          </a:prstGeom>
        </p:spPr>
      </p:pic>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19A28CB5-01A0-4CF9-A487-71B51ACDB84D}"/>
              </a:ext>
            </a:extLst>
          </p:cNvPr>
          <p:cNvPicPr>
            <a:picLocks noChangeAspect="1"/>
          </p:cNvPicPr>
          <p:nvPr/>
        </p:nvPicPr>
        <p:blipFill>
          <a:blip r:embed="rId3"/>
          <a:stretch>
            <a:fillRect/>
          </a:stretch>
        </p:blipFill>
        <p:spPr>
          <a:xfrm>
            <a:off x="2793017" y="177989"/>
            <a:ext cx="2543839" cy="599559"/>
          </a:xfrm>
          <a:prstGeom prst="rect">
            <a:avLst/>
          </a:prstGeom>
        </p:spPr>
      </p:pic>
    </p:spTree>
    <p:extLst>
      <p:ext uri="{BB962C8B-B14F-4D97-AF65-F5344CB8AC3E}">
        <p14:creationId xmlns:p14="http://schemas.microsoft.com/office/powerpoint/2010/main" val="345836457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C2ED14-E828-483E-AC3B-0FBF5A553B24}"/>
              </a:ext>
            </a:extLst>
          </p:cNvPr>
          <p:cNvPicPr>
            <a:picLocks noChangeAspect="1"/>
          </p:cNvPicPr>
          <p:nvPr/>
        </p:nvPicPr>
        <p:blipFill>
          <a:blip r:embed="rId2"/>
          <a:stretch>
            <a:fillRect/>
          </a:stretch>
        </p:blipFill>
        <p:spPr>
          <a:xfrm>
            <a:off x="871298" y="730199"/>
            <a:ext cx="9794648" cy="5958468"/>
          </a:xfrm>
          <a:prstGeom prst="rect">
            <a:avLst/>
          </a:prstGeom>
        </p:spPr>
      </p:pic>
      <p:sp>
        <p:nvSpPr>
          <p:cNvPr id="2" name="Title 1">
            <a:extLst>
              <a:ext uri="{FF2B5EF4-FFF2-40B4-BE49-F238E27FC236}">
                <a16:creationId xmlns:a16="http://schemas.microsoft.com/office/drawing/2014/main" id="{4E866DF6-09C2-46CA-A8A3-A8C73ADB1FB3}"/>
              </a:ext>
            </a:extLst>
          </p:cNvPr>
          <p:cNvSpPr>
            <a:spLocks noGrp="1"/>
          </p:cNvSpPr>
          <p:nvPr>
            <p:ph type="title"/>
          </p:nvPr>
        </p:nvSpPr>
        <p:spPr>
          <a:xfrm>
            <a:off x="336210" y="270122"/>
            <a:ext cx="10657114" cy="629410"/>
          </a:xfrm>
        </p:spPr>
        <p:txBody>
          <a:bodyPr>
            <a:noAutofit/>
          </a:bodyPr>
          <a:lstStyle/>
          <a:p>
            <a:r>
              <a:rPr lang="en-US" sz="3600" dirty="0">
                <a:latin typeface="Arial" panose="020B0604020202020204" pitchFamily="34" charset="0"/>
                <a:cs typeface="Arial" panose="020B0604020202020204" pitchFamily="34" charset="0"/>
              </a:rPr>
              <a:t>FY22 TM PROPOSED SCHEDULE OF FEES</a:t>
            </a:r>
          </a:p>
        </p:txBody>
      </p:sp>
    </p:spTree>
    <p:extLst>
      <p:ext uri="{BB962C8B-B14F-4D97-AF65-F5344CB8AC3E}">
        <p14:creationId xmlns:p14="http://schemas.microsoft.com/office/powerpoint/2010/main" val="341024394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6ECDEB7-2ABB-419F-93F8-8F67F9DFA6ED}"/>
              </a:ext>
            </a:extLst>
          </p:cNvPr>
          <p:cNvGrpSpPr/>
          <p:nvPr/>
        </p:nvGrpSpPr>
        <p:grpSpPr>
          <a:xfrm>
            <a:off x="270933" y="79022"/>
            <a:ext cx="8940799" cy="6683022"/>
            <a:chOff x="2200282" y="158044"/>
            <a:chExt cx="7927463" cy="6168623"/>
          </a:xfrm>
        </p:grpSpPr>
        <p:pic>
          <p:nvPicPr>
            <p:cNvPr id="4" name="Picture 3">
              <a:extLst>
                <a:ext uri="{FF2B5EF4-FFF2-40B4-BE49-F238E27FC236}">
                  <a16:creationId xmlns:a16="http://schemas.microsoft.com/office/drawing/2014/main" id="{F7A60BAB-E62B-4C9E-BD52-B05D01FFB047}"/>
                </a:ext>
              </a:extLst>
            </p:cNvPr>
            <p:cNvPicPr>
              <a:picLocks noChangeAspect="1"/>
            </p:cNvPicPr>
            <p:nvPr/>
          </p:nvPicPr>
          <p:blipFill>
            <a:blip r:embed="rId2"/>
            <a:stretch>
              <a:fillRect/>
            </a:stretch>
          </p:blipFill>
          <p:spPr>
            <a:xfrm>
              <a:off x="2200282" y="158044"/>
              <a:ext cx="7927463" cy="4139928"/>
            </a:xfrm>
            <a:prstGeom prst="rect">
              <a:avLst/>
            </a:prstGeom>
          </p:spPr>
        </p:pic>
        <p:pic>
          <p:nvPicPr>
            <p:cNvPr id="5" name="Picture 4">
              <a:extLst>
                <a:ext uri="{FF2B5EF4-FFF2-40B4-BE49-F238E27FC236}">
                  <a16:creationId xmlns:a16="http://schemas.microsoft.com/office/drawing/2014/main" id="{3963B7BD-8FFB-4FEC-85F5-D6FDD74DA6E2}"/>
                </a:ext>
              </a:extLst>
            </p:cNvPr>
            <p:cNvPicPr>
              <a:picLocks noChangeAspect="1"/>
            </p:cNvPicPr>
            <p:nvPr/>
          </p:nvPicPr>
          <p:blipFill>
            <a:blip r:embed="rId3"/>
            <a:stretch>
              <a:fillRect/>
            </a:stretch>
          </p:blipFill>
          <p:spPr>
            <a:xfrm>
              <a:off x="2429238" y="4297972"/>
              <a:ext cx="7603506" cy="2028695"/>
            </a:xfrm>
            <a:prstGeom prst="rect">
              <a:avLst/>
            </a:prstGeom>
          </p:spPr>
        </p:pic>
      </p:grpSp>
      <p:pic>
        <p:nvPicPr>
          <p:cNvPr id="6" name="Picture 5">
            <a:extLst>
              <a:ext uri="{FF2B5EF4-FFF2-40B4-BE49-F238E27FC236}">
                <a16:creationId xmlns:a16="http://schemas.microsoft.com/office/drawing/2014/main" id="{D8EC3142-DE05-4AE6-9A6E-3BFE6AE32743}"/>
              </a:ext>
            </a:extLst>
          </p:cNvPr>
          <p:cNvPicPr>
            <a:picLocks noChangeAspect="1"/>
          </p:cNvPicPr>
          <p:nvPr/>
        </p:nvPicPr>
        <p:blipFill>
          <a:blip r:embed="rId4"/>
          <a:stretch>
            <a:fillRect/>
          </a:stretch>
        </p:blipFill>
        <p:spPr>
          <a:xfrm>
            <a:off x="4997044" y="4947277"/>
            <a:ext cx="7052954" cy="1749398"/>
          </a:xfrm>
          <a:prstGeom prst="rect">
            <a:avLst/>
          </a:prstGeom>
          <a:ln w="28575">
            <a:solidFill>
              <a:schemeClr val="tx1"/>
            </a:solidFill>
          </a:ln>
        </p:spPr>
      </p:pic>
      <p:pic>
        <p:nvPicPr>
          <p:cNvPr id="10" name="Graphic 9" descr="Magnifying glass">
            <a:extLst>
              <a:ext uri="{FF2B5EF4-FFF2-40B4-BE49-F238E27FC236}">
                <a16:creationId xmlns:a16="http://schemas.microsoft.com/office/drawing/2014/main" id="{33B51509-AAFD-4ED2-B6E7-185F05E6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397345">
            <a:off x="11398542" y="5500598"/>
            <a:ext cx="771404" cy="771404"/>
          </a:xfrm>
          <a:prstGeom prst="rect">
            <a:avLst/>
          </a:prstGeom>
        </p:spPr>
      </p:pic>
    </p:spTree>
    <p:extLst>
      <p:ext uri="{BB962C8B-B14F-4D97-AF65-F5344CB8AC3E}">
        <p14:creationId xmlns:p14="http://schemas.microsoft.com/office/powerpoint/2010/main" val="2634612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21995-B729-48EA-9E54-4D3C05EE4813}"/>
              </a:ext>
            </a:extLst>
          </p:cNvPr>
          <p:cNvPicPr>
            <a:picLocks noChangeAspect="1"/>
          </p:cNvPicPr>
          <p:nvPr/>
        </p:nvPicPr>
        <p:blipFill>
          <a:blip r:embed="rId2"/>
          <a:stretch>
            <a:fillRect/>
          </a:stretch>
        </p:blipFill>
        <p:spPr>
          <a:xfrm>
            <a:off x="547338" y="1343378"/>
            <a:ext cx="11353164" cy="4143021"/>
          </a:xfrm>
          <a:prstGeom prst="rect">
            <a:avLst/>
          </a:prstGeom>
        </p:spPr>
      </p:pic>
      <p:sp>
        <p:nvSpPr>
          <p:cNvPr id="2" name="Title 1">
            <a:extLst>
              <a:ext uri="{FF2B5EF4-FFF2-40B4-BE49-F238E27FC236}">
                <a16:creationId xmlns:a16="http://schemas.microsoft.com/office/drawing/2014/main" id="{E84CCC32-763D-4DA2-BD25-A2E3E339761D}"/>
              </a:ext>
            </a:extLst>
          </p:cNvPr>
          <p:cNvSpPr>
            <a:spLocks noGrp="1"/>
          </p:cNvSpPr>
          <p:nvPr>
            <p:ph type="title"/>
          </p:nvPr>
        </p:nvSpPr>
        <p:spPr>
          <a:xfrm>
            <a:off x="205225" y="365712"/>
            <a:ext cx="10581362" cy="715530"/>
          </a:xfrm>
        </p:spPr>
        <p:txBody>
          <a:bodyPr>
            <a:normAutofit/>
          </a:bodyPr>
          <a:lstStyle/>
          <a:p>
            <a:r>
              <a:rPr lang="en-US" sz="3600" dirty="0">
                <a:latin typeface="Arial" panose="020B0604020202020204" pitchFamily="34" charset="0"/>
                <a:cs typeface="Arial" panose="020B0604020202020204" pitchFamily="34" charset="0"/>
              </a:rPr>
              <a:t>FY22 TM PROPOSED SCHEDULE OF FEES</a:t>
            </a:r>
            <a:endParaRPr lang="en-US" sz="3600" dirty="0"/>
          </a:p>
        </p:txBody>
      </p:sp>
    </p:spTree>
    <p:extLst>
      <p:ext uri="{BB962C8B-B14F-4D97-AF65-F5344CB8AC3E}">
        <p14:creationId xmlns:p14="http://schemas.microsoft.com/office/powerpoint/2010/main" val="63224529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D240-F643-458B-AC4D-D170EA7285A0}"/>
              </a:ext>
            </a:extLst>
          </p:cNvPr>
          <p:cNvSpPr>
            <a:spLocks noGrp="1"/>
          </p:cNvSpPr>
          <p:nvPr>
            <p:ph type="title"/>
          </p:nvPr>
        </p:nvSpPr>
        <p:spPr>
          <a:xfrm>
            <a:off x="347575" y="180324"/>
            <a:ext cx="10515600" cy="763031"/>
          </a:xfrm>
        </p:spPr>
        <p:txBody>
          <a:bodyPr>
            <a:normAutofit/>
          </a:bodyPr>
          <a:lstStyle/>
          <a:p>
            <a:r>
              <a:rPr lang="en-US" sz="3600" dirty="0">
                <a:latin typeface="Arial" panose="020B0604020202020204" pitchFamily="34" charset="0"/>
                <a:cs typeface="Arial" panose="020B0604020202020204" pitchFamily="34" charset="0"/>
              </a:rPr>
              <a:t>FY22 TM PROPOSED SCHEDULE OF FEES</a:t>
            </a:r>
          </a:p>
        </p:txBody>
      </p:sp>
      <p:pic>
        <p:nvPicPr>
          <p:cNvPr id="5" name="Picture 4">
            <a:extLst>
              <a:ext uri="{FF2B5EF4-FFF2-40B4-BE49-F238E27FC236}">
                <a16:creationId xmlns:a16="http://schemas.microsoft.com/office/drawing/2014/main" id="{BB7594B5-6EE2-4052-9683-395CB6826C87}"/>
              </a:ext>
            </a:extLst>
          </p:cNvPr>
          <p:cNvPicPr>
            <a:picLocks noChangeAspect="1"/>
          </p:cNvPicPr>
          <p:nvPr/>
        </p:nvPicPr>
        <p:blipFill>
          <a:blip r:embed="rId2"/>
          <a:stretch>
            <a:fillRect/>
          </a:stretch>
        </p:blipFill>
        <p:spPr>
          <a:xfrm>
            <a:off x="1201032" y="1119514"/>
            <a:ext cx="9789935" cy="5650089"/>
          </a:xfrm>
          <a:prstGeom prst="rect">
            <a:avLst/>
          </a:prstGeom>
        </p:spPr>
      </p:pic>
      <p:sp>
        <p:nvSpPr>
          <p:cNvPr id="6" name="TextBox 5">
            <a:extLst>
              <a:ext uri="{FF2B5EF4-FFF2-40B4-BE49-F238E27FC236}">
                <a16:creationId xmlns:a16="http://schemas.microsoft.com/office/drawing/2014/main" id="{F382F9CB-A1BB-4892-ADBF-1A0323F6A410}"/>
              </a:ext>
            </a:extLst>
          </p:cNvPr>
          <p:cNvSpPr txBox="1"/>
          <p:nvPr/>
        </p:nvSpPr>
        <p:spPr>
          <a:xfrm>
            <a:off x="5015442" y="919459"/>
            <a:ext cx="1935338" cy="400110"/>
          </a:xfrm>
          <a:prstGeom prst="rect">
            <a:avLst/>
          </a:prstGeom>
          <a:noFill/>
        </p:spPr>
        <p:txBody>
          <a:bodyPr wrap="none" rtlCol="0">
            <a:spAutoFit/>
          </a:bodyPr>
          <a:lstStyle/>
          <a:p>
            <a:r>
              <a:rPr lang="en-US" sz="2000" b="1" u="sng" dirty="0">
                <a:latin typeface="Arial" panose="020B0604020202020204" pitchFamily="34" charset="0"/>
                <a:cs typeface="Arial" panose="020B0604020202020204" pitchFamily="34" charset="0"/>
              </a:rPr>
              <a:t>UTILITY FUND</a:t>
            </a:r>
          </a:p>
        </p:txBody>
      </p:sp>
    </p:spTree>
    <p:extLst>
      <p:ext uri="{BB962C8B-B14F-4D97-AF65-F5344CB8AC3E}">
        <p14:creationId xmlns:p14="http://schemas.microsoft.com/office/powerpoint/2010/main" val="2265063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811BFE-54B8-4C33-A92A-DF5F1D267186}"/>
              </a:ext>
            </a:extLst>
          </p:cNvPr>
          <p:cNvPicPr>
            <a:picLocks noChangeAspect="1"/>
          </p:cNvPicPr>
          <p:nvPr/>
        </p:nvPicPr>
        <p:blipFill>
          <a:blip r:embed="rId2"/>
          <a:stretch>
            <a:fillRect/>
          </a:stretch>
        </p:blipFill>
        <p:spPr>
          <a:xfrm>
            <a:off x="1527118" y="127447"/>
            <a:ext cx="9137763" cy="6603106"/>
          </a:xfrm>
          <a:prstGeom prst="rect">
            <a:avLst/>
          </a:prstGeom>
        </p:spPr>
      </p:pic>
    </p:spTree>
    <p:extLst>
      <p:ext uri="{BB962C8B-B14F-4D97-AF65-F5344CB8AC3E}">
        <p14:creationId xmlns:p14="http://schemas.microsoft.com/office/powerpoint/2010/main" val="291219877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0BA69-5A25-4759-B59E-CEDC4968519E}"/>
              </a:ext>
            </a:extLst>
          </p:cNvPr>
          <p:cNvPicPr>
            <a:picLocks noChangeAspect="1"/>
          </p:cNvPicPr>
          <p:nvPr/>
        </p:nvPicPr>
        <p:blipFill>
          <a:blip r:embed="rId2"/>
          <a:stretch>
            <a:fillRect/>
          </a:stretch>
        </p:blipFill>
        <p:spPr>
          <a:xfrm>
            <a:off x="1093468" y="957875"/>
            <a:ext cx="10443436" cy="5859599"/>
          </a:xfrm>
          <a:prstGeom prst="rect">
            <a:avLst/>
          </a:prstGeom>
        </p:spPr>
      </p:pic>
      <p:sp>
        <p:nvSpPr>
          <p:cNvPr id="2" name="Title 1">
            <a:extLst>
              <a:ext uri="{FF2B5EF4-FFF2-40B4-BE49-F238E27FC236}">
                <a16:creationId xmlns:a16="http://schemas.microsoft.com/office/drawing/2014/main" id="{8B708431-ABB1-432A-B25C-12C47AC7D919}"/>
              </a:ext>
            </a:extLst>
          </p:cNvPr>
          <p:cNvSpPr>
            <a:spLocks noGrp="1"/>
          </p:cNvSpPr>
          <p:nvPr>
            <p:ph type="title"/>
          </p:nvPr>
        </p:nvSpPr>
        <p:spPr>
          <a:xfrm>
            <a:off x="265765" y="245356"/>
            <a:ext cx="10515600" cy="712519"/>
          </a:xfrm>
        </p:spPr>
        <p:txBody>
          <a:bodyPr>
            <a:normAutofit/>
          </a:bodyPr>
          <a:lstStyle/>
          <a:p>
            <a:r>
              <a:rPr lang="en-US" sz="3600" dirty="0">
                <a:latin typeface="Arial" panose="020B0604020202020204" pitchFamily="34" charset="0"/>
                <a:cs typeface="Arial" panose="020B0604020202020204" pitchFamily="34" charset="0"/>
              </a:rPr>
              <a:t>SCHEDULE OF FEES (Cont’d)</a:t>
            </a:r>
          </a:p>
        </p:txBody>
      </p:sp>
    </p:spTree>
    <p:extLst>
      <p:ext uri="{BB962C8B-B14F-4D97-AF65-F5344CB8AC3E}">
        <p14:creationId xmlns:p14="http://schemas.microsoft.com/office/powerpoint/2010/main" val="189783076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EB30B-E413-4F38-A6DD-39A663AC8506}"/>
              </a:ext>
            </a:extLst>
          </p:cNvPr>
          <p:cNvPicPr>
            <a:picLocks noChangeAspect="1"/>
          </p:cNvPicPr>
          <p:nvPr/>
        </p:nvPicPr>
        <p:blipFill>
          <a:blip r:embed="rId2"/>
          <a:stretch>
            <a:fillRect/>
          </a:stretch>
        </p:blipFill>
        <p:spPr>
          <a:xfrm>
            <a:off x="1171898" y="826209"/>
            <a:ext cx="10004102" cy="5803907"/>
          </a:xfrm>
          <a:prstGeom prst="rect">
            <a:avLst/>
          </a:prstGeom>
        </p:spPr>
      </p:pic>
      <p:sp>
        <p:nvSpPr>
          <p:cNvPr id="2" name="Title 1">
            <a:extLst>
              <a:ext uri="{FF2B5EF4-FFF2-40B4-BE49-F238E27FC236}">
                <a16:creationId xmlns:a16="http://schemas.microsoft.com/office/drawing/2014/main" id="{864F5559-09B8-4EE9-AE02-E4A447FC4AF0}"/>
              </a:ext>
            </a:extLst>
          </p:cNvPr>
          <p:cNvSpPr>
            <a:spLocks noGrp="1"/>
          </p:cNvSpPr>
          <p:nvPr>
            <p:ph type="title"/>
          </p:nvPr>
        </p:nvSpPr>
        <p:spPr>
          <a:xfrm>
            <a:off x="239889" y="227884"/>
            <a:ext cx="10515600" cy="688770"/>
          </a:xfrm>
        </p:spPr>
        <p:txBody>
          <a:bodyPr>
            <a:normAutofit/>
          </a:bodyPr>
          <a:lstStyle/>
          <a:p>
            <a:r>
              <a:rPr lang="en-US" sz="3600" dirty="0">
                <a:latin typeface="Arial" panose="020B0604020202020204" pitchFamily="34" charset="0"/>
                <a:cs typeface="Arial" panose="020B0604020202020204" pitchFamily="34" charset="0"/>
              </a:rPr>
              <a:t>SCHEDULE OF FEES (Cont’d)</a:t>
            </a:r>
          </a:p>
        </p:txBody>
      </p:sp>
    </p:spTree>
    <p:extLst>
      <p:ext uri="{BB962C8B-B14F-4D97-AF65-F5344CB8AC3E}">
        <p14:creationId xmlns:p14="http://schemas.microsoft.com/office/powerpoint/2010/main" val="181016864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E593-33B0-42CB-BBDF-0D7A13CD6E94}"/>
              </a:ext>
            </a:extLst>
          </p:cNvPr>
          <p:cNvSpPr>
            <a:spLocks noGrp="1"/>
          </p:cNvSpPr>
          <p:nvPr>
            <p:ph type="title"/>
          </p:nvPr>
        </p:nvSpPr>
        <p:spPr>
          <a:xfrm>
            <a:off x="265330" y="259703"/>
            <a:ext cx="5263599" cy="732571"/>
          </a:xfrm>
        </p:spPr>
        <p:txBody>
          <a:bodyPr>
            <a:normAutofit/>
          </a:bodyPr>
          <a:lstStyle/>
          <a:p>
            <a:r>
              <a:rPr lang="en-US" sz="3200" dirty="0">
                <a:latin typeface="Arial" panose="020B0604020202020204" pitchFamily="34" charset="0"/>
                <a:cs typeface="Arial" panose="020B0604020202020204" pitchFamily="34" charset="0"/>
              </a:rPr>
              <a:t>BUDGET ASSUMPTIONS</a:t>
            </a:r>
            <a:endParaRPr lang="en-US" sz="3200" dirty="0"/>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3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85A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DBCF5C-9262-4ADD-8DA9-D6F8DF69237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24" r="6" b="6"/>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0" name="Picture 19">
            <a:extLst>
              <a:ext uri="{FF2B5EF4-FFF2-40B4-BE49-F238E27FC236}">
                <a16:creationId xmlns:a16="http://schemas.microsoft.com/office/drawing/2014/main" id="{439D4E8B-E42C-4F7E-A4ED-A8B102A56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34" y="5551385"/>
            <a:ext cx="4549693" cy="1306615"/>
          </a:xfrm>
          <a:prstGeom prst="rect">
            <a:avLst/>
          </a:prstGeom>
        </p:spPr>
      </p:pic>
      <p:sp>
        <p:nvSpPr>
          <p:cNvPr id="8" name="Content Placeholder 2">
            <a:extLst>
              <a:ext uri="{FF2B5EF4-FFF2-40B4-BE49-F238E27FC236}">
                <a16:creationId xmlns:a16="http://schemas.microsoft.com/office/drawing/2014/main" id="{142EC70C-E189-441A-B514-A27D6316AEA6}"/>
              </a:ext>
            </a:extLst>
          </p:cNvPr>
          <p:cNvSpPr>
            <a:spLocks noGrp="1"/>
          </p:cNvSpPr>
          <p:nvPr>
            <p:ph idx="1"/>
          </p:nvPr>
        </p:nvSpPr>
        <p:spPr>
          <a:xfrm>
            <a:off x="252414" y="992274"/>
            <a:ext cx="8778329" cy="5358809"/>
          </a:xfrm>
        </p:spPr>
        <p:txBody>
          <a:bodyPr>
            <a:normAutofit/>
          </a:bodyPr>
          <a:lstStyle/>
          <a:p>
            <a:r>
              <a:rPr lang="en-US" sz="2000" dirty="0">
                <a:latin typeface="Arial" panose="020B0604020202020204" pitchFamily="34" charset="0"/>
                <a:cs typeface="Arial" panose="020B0604020202020204" pitchFamily="34" charset="0"/>
              </a:rPr>
              <a:t>County also assumes a more immediate slowdown in Commercial Business Operations and slow recovery in FY22</a:t>
            </a:r>
          </a:p>
          <a:p>
            <a:r>
              <a:rPr lang="en-US" sz="2000" dirty="0">
                <a:latin typeface="Arial" panose="020B0604020202020204" pitchFamily="34" charset="0"/>
                <a:cs typeface="Arial" panose="020B0604020202020204" pitchFamily="34" charset="0"/>
              </a:rPr>
              <a:t>Housing and Population Figures indicate a significant slowdown in population and housing development in the Town. The slowdown will no longer provide a significant source of revenue as in the past. </a:t>
            </a:r>
          </a:p>
          <a:p>
            <a:r>
              <a:rPr lang="en-US" sz="2000" dirty="0">
                <a:latin typeface="Arial" panose="020B0604020202020204" pitchFamily="34" charset="0"/>
                <a:cs typeface="Arial" panose="020B0604020202020204" pitchFamily="34" charset="0"/>
              </a:rPr>
              <a:t>The Town’s ratio of Commercial to Residential development remains low at only 5% of the Total. If this trend continues the residences in Town will continue to bear the full brunt of tax and fee increases in the future. </a:t>
            </a:r>
          </a:p>
          <a:p>
            <a:r>
              <a:rPr lang="en-US" sz="2000" dirty="0">
                <a:latin typeface="Arial" panose="020B0604020202020204" pitchFamily="34" charset="0"/>
                <a:cs typeface="Arial" panose="020B0604020202020204" pitchFamily="34" charset="0"/>
              </a:rPr>
              <a:t>The Town Manager recommends a revised plan to stimulate economic development in the Town.</a:t>
            </a:r>
          </a:p>
          <a:p>
            <a:r>
              <a:rPr lang="en-US" sz="2000" dirty="0">
                <a:latin typeface="Arial" panose="020B0604020202020204" pitchFamily="34" charset="0"/>
                <a:cs typeface="Arial" panose="020B0604020202020204" pitchFamily="34" charset="0"/>
              </a:rPr>
              <a:t>All Towns seek to acquire grants from the State and Federal Government. COVID Economics has shown us that such sources of funding may not be available in the future as in the past. Alternative sources of revenue are limited in the current year, and the TM assumes will continue to be limited in the near future.</a:t>
            </a:r>
          </a:p>
          <a:p>
            <a:endParaRPr lang="en-US" dirty="0"/>
          </a:p>
        </p:txBody>
      </p:sp>
    </p:spTree>
    <p:extLst>
      <p:ext uri="{BB962C8B-B14F-4D97-AF65-F5344CB8AC3E}">
        <p14:creationId xmlns:p14="http://schemas.microsoft.com/office/powerpoint/2010/main" val="273321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23AD-F8C3-45C3-BD45-7D9B1E9C712C}"/>
              </a:ext>
            </a:extLst>
          </p:cNvPr>
          <p:cNvSpPr>
            <a:spLocks noGrp="1"/>
          </p:cNvSpPr>
          <p:nvPr>
            <p:ph type="title"/>
          </p:nvPr>
        </p:nvSpPr>
        <p:spPr>
          <a:xfrm>
            <a:off x="247879" y="248808"/>
            <a:ext cx="5720567" cy="610731"/>
          </a:xfrm>
        </p:spPr>
        <p:txBody>
          <a:bodyPr>
            <a:normAutofit/>
          </a:bodyPr>
          <a:lstStyle/>
          <a:p>
            <a:r>
              <a:rPr lang="en-US" sz="3200" dirty="0">
                <a:latin typeface="Arial" panose="020B0604020202020204" pitchFamily="34" charset="0"/>
                <a:cs typeface="Arial" panose="020B0604020202020204" pitchFamily="34" charset="0"/>
              </a:rPr>
              <a:t>ASSUMPTIONS (Cont’d)</a:t>
            </a:r>
            <a:endParaRPr lang="en-US" sz="3200" dirty="0"/>
          </a:p>
        </p:txBody>
      </p:sp>
      <p:sp>
        <p:nvSpPr>
          <p:cNvPr id="3" name="Content Placeholder 2">
            <a:extLst>
              <a:ext uri="{FF2B5EF4-FFF2-40B4-BE49-F238E27FC236}">
                <a16:creationId xmlns:a16="http://schemas.microsoft.com/office/drawing/2014/main" id="{D4FC7A0C-2D1F-429E-B038-2EDD9DAD22CB}"/>
              </a:ext>
            </a:extLst>
          </p:cNvPr>
          <p:cNvSpPr>
            <a:spLocks noGrp="1"/>
          </p:cNvSpPr>
          <p:nvPr>
            <p:ph idx="1"/>
          </p:nvPr>
        </p:nvSpPr>
        <p:spPr>
          <a:xfrm>
            <a:off x="396757" y="859539"/>
            <a:ext cx="8633986" cy="5105994"/>
          </a:xfrm>
        </p:spPr>
        <p:txBody>
          <a:bodyPr anchor="ctr">
            <a:normAutofit/>
          </a:bodyPr>
          <a:lstStyle/>
          <a:p>
            <a:endParaRPr lang="en-US" sz="800" dirty="0">
              <a:latin typeface="Arial" panose="020B0604020202020204" pitchFamily="34" charset="0"/>
              <a:cs typeface="Arial" panose="020B0604020202020204" pitchFamily="34" charset="0"/>
            </a:endParaRPr>
          </a:p>
          <a:p>
            <a:endParaRPr lang="en-US" sz="8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3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85A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892CD8-B593-4BFB-8A0F-0C59C76F869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24" r="6" b="6"/>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Content Placeholder 2">
            <a:extLst>
              <a:ext uri="{FF2B5EF4-FFF2-40B4-BE49-F238E27FC236}">
                <a16:creationId xmlns:a16="http://schemas.microsoft.com/office/drawing/2014/main" id="{1BA4A3B7-B389-4323-AC21-8B290115058B}"/>
              </a:ext>
            </a:extLst>
          </p:cNvPr>
          <p:cNvSpPr txBox="1">
            <a:spLocks/>
          </p:cNvSpPr>
          <p:nvPr/>
        </p:nvSpPr>
        <p:spPr>
          <a:xfrm>
            <a:off x="522660" y="1051007"/>
            <a:ext cx="8656961" cy="5029867"/>
          </a:xfrm>
          <a:prstGeom prst="rect">
            <a:avLst/>
          </a:prstGeom>
        </p:spPr>
        <p:txBody>
          <a:bodyPr vert="horz" wrap="square"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Town fees are proposed to remain the same in FY22; Utility Fees are proposed to stay the same, however there will soon need to be a rate study performed to evaluate current rates in relation to costs.</a:t>
            </a:r>
          </a:p>
          <a:p>
            <a:r>
              <a:rPr lang="en-US" sz="2000" dirty="0">
                <a:latin typeface="Arial" panose="020B0604020202020204" pitchFamily="34" charset="0"/>
                <a:cs typeface="Arial" panose="020B0604020202020204" pitchFamily="34" charset="0"/>
              </a:rPr>
              <a:t>The Town has a substantial investment in Utility Operations. This investment should be maintained, and efficient services be provided.</a:t>
            </a:r>
          </a:p>
          <a:p>
            <a:r>
              <a:rPr lang="en-US" sz="2000" dirty="0">
                <a:latin typeface="Arial" panose="020B0604020202020204" pitchFamily="34" charset="0"/>
                <a:cs typeface="Arial" panose="020B0604020202020204" pitchFamily="34" charset="0"/>
              </a:rPr>
              <a:t>The Town is facing aging facilities and underground lines. There will be more failures in the future and the Town must be ready to repair and replace equipment and facilities as required.</a:t>
            </a:r>
          </a:p>
          <a:p>
            <a:r>
              <a:rPr lang="en-US" sz="2000" dirty="0">
                <a:latin typeface="Arial" panose="020B0604020202020204" pitchFamily="34" charset="0"/>
                <a:cs typeface="Arial" panose="020B0604020202020204" pitchFamily="34" charset="0"/>
              </a:rPr>
              <a:t>The Town has also invested in a new Facility and must recognize the increasing costs of maintenance and upkeep to protect its investment.</a:t>
            </a:r>
          </a:p>
          <a:p>
            <a:r>
              <a:rPr lang="en-US" sz="2000" dirty="0">
                <a:latin typeface="Arial" panose="020B0604020202020204" pitchFamily="34" charset="0"/>
                <a:cs typeface="Arial" panose="020B0604020202020204" pitchFamily="34" charset="0"/>
              </a:rPr>
              <a:t>Economic leaders have kept interest rates low, to help families and businesses; however, this has kept returns on investment of funds relatively low with interest on savings in most cases below 1 percent. The Town needs to invest in its reserves by maximizing returns to the extent practicable while minimizing risks.</a:t>
            </a:r>
          </a:p>
          <a:p>
            <a:endParaRPr lang="en-US" dirty="0"/>
          </a:p>
        </p:txBody>
      </p:sp>
      <p:pic>
        <p:nvPicPr>
          <p:cNvPr id="16" name="Graphic 15" descr="Umbrella">
            <a:extLst>
              <a:ext uri="{FF2B5EF4-FFF2-40B4-BE49-F238E27FC236}">
                <a16:creationId xmlns:a16="http://schemas.microsoft.com/office/drawing/2014/main" id="{37BB4E9B-7055-4971-998E-80AB1F82E0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71786">
            <a:off x="7999238" y="5525848"/>
            <a:ext cx="1110052" cy="1110052"/>
          </a:xfrm>
          <a:prstGeom prst="rect">
            <a:avLst/>
          </a:prstGeom>
        </p:spPr>
      </p:pic>
    </p:spTree>
    <p:extLst>
      <p:ext uri="{BB962C8B-B14F-4D97-AF65-F5344CB8AC3E}">
        <p14:creationId xmlns:p14="http://schemas.microsoft.com/office/powerpoint/2010/main" val="11404079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23AD-F8C3-45C3-BD45-7D9B1E9C712C}"/>
              </a:ext>
            </a:extLst>
          </p:cNvPr>
          <p:cNvSpPr>
            <a:spLocks noGrp="1"/>
          </p:cNvSpPr>
          <p:nvPr>
            <p:ph type="title"/>
          </p:nvPr>
        </p:nvSpPr>
        <p:spPr>
          <a:xfrm>
            <a:off x="247879" y="248808"/>
            <a:ext cx="5720567" cy="610731"/>
          </a:xfrm>
        </p:spPr>
        <p:txBody>
          <a:bodyPr>
            <a:normAutofit/>
          </a:bodyPr>
          <a:lstStyle/>
          <a:p>
            <a:r>
              <a:rPr lang="en-US" sz="3200" dirty="0">
                <a:latin typeface="Arial" panose="020B0604020202020204" pitchFamily="34" charset="0"/>
                <a:cs typeface="Arial" panose="020B0604020202020204" pitchFamily="34" charset="0"/>
              </a:rPr>
              <a:t>ASSUMPTIONS (Cont’d)</a:t>
            </a:r>
            <a:endParaRPr lang="en-US" sz="3200" dirty="0"/>
          </a:p>
        </p:txBody>
      </p:sp>
      <p:sp>
        <p:nvSpPr>
          <p:cNvPr id="3" name="Content Placeholder 2">
            <a:extLst>
              <a:ext uri="{FF2B5EF4-FFF2-40B4-BE49-F238E27FC236}">
                <a16:creationId xmlns:a16="http://schemas.microsoft.com/office/drawing/2014/main" id="{D4FC7A0C-2D1F-429E-B038-2EDD9DAD22CB}"/>
              </a:ext>
            </a:extLst>
          </p:cNvPr>
          <p:cNvSpPr>
            <a:spLocks noGrp="1"/>
          </p:cNvSpPr>
          <p:nvPr>
            <p:ph idx="1"/>
          </p:nvPr>
        </p:nvSpPr>
        <p:spPr>
          <a:xfrm>
            <a:off x="451355" y="1208460"/>
            <a:ext cx="8464045" cy="4279361"/>
          </a:xfrm>
        </p:spPr>
        <p:txBody>
          <a:bodyPr lIns="0" tIns="0" rIns="0" bIns="0" anchor="ctr">
            <a:normAutofit/>
          </a:bodyPr>
          <a:lstStyle/>
          <a:p>
            <a:r>
              <a:rPr lang="en-US" sz="2000" dirty="0">
                <a:latin typeface="Arial" panose="020B0604020202020204" pitchFamily="34" charset="0"/>
                <a:cs typeface="Arial" panose="020B0604020202020204" pitchFamily="34" charset="0"/>
              </a:rPr>
              <a:t>The Town has adopted a Financial Policy. In hard times it is less likely to be able to add to reserve balances and meet Financial Policy guidelines. At the same time, this is not the time to deplete reserves. </a:t>
            </a:r>
          </a:p>
          <a:p>
            <a:r>
              <a:rPr lang="en-US" sz="2000" dirty="0">
                <a:latin typeface="Arial" panose="020B0604020202020204" pitchFamily="34" charset="0"/>
                <a:cs typeface="Arial" panose="020B0604020202020204" pitchFamily="34" charset="0"/>
              </a:rPr>
              <a:t>While taking on additional debt is possible, the General and Utility Funds are not in a position at the present time to absorb increase debt service costs and therefore capital improvement in the immediate future should be limited strictly to need and affordability.</a:t>
            </a:r>
          </a:p>
          <a:p>
            <a:r>
              <a:rPr lang="en-US" sz="2000" dirty="0">
                <a:latin typeface="Arial" panose="020B0604020202020204" pitchFamily="34" charset="0"/>
                <a:cs typeface="Arial" panose="020B0604020202020204" pitchFamily="34" charset="0"/>
              </a:rPr>
              <a:t>TM Assumed a maximum 3% combined COL and performance increase in salaries</a:t>
            </a:r>
          </a:p>
          <a:p>
            <a:r>
              <a:rPr lang="en-US" sz="2000" dirty="0">
                <a:latin typeface="Arial" panose="020B0604020202020204" pitchFamily="34" charset="0"/>
                <a:cs typeface="Arial" panose="020B0604020202020204" pitchFamily="34" charset="0"/>
              </a:rPr>
              <a:t>TM proposed one additional P/T position, abolished ATM position, reclassified several positions, created PT positions from FT positions at limited hours, will hire new TM in FY22, maintaining personnel costs overall, using some FY21 savings from personnel related modifications, reassignments, and reclassifications. </a:t>
            </a:r>
          </a:p>
          <a:p>
            <a:endParaRPr lang="en-US" sz="800" dirty="0">
              <a:latin typeface="Arial" panose="020B0604020202020204" pitchFamily="34" charset="0"/>
              <a:cs typeface="Arial" panose="020B0604020202020204" pitchFamily="34" charset="0"/>
            </a:endParaRPr>
          </a:p>
          <a:p>
            <a:endParaRPr lang="en-US" sz="8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3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85A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892CD8-B593-4BFB-8A0F-0C59C76F869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24" r="6" b="6"/>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0" name="Picture 9">
            <a:extLst>
              <a:ext uri="{FF2B5EF4-FFF2-40B4-BE49-F238E27FC236}">
                <a16:creationId xmlns:a16="http://schemas.microsoft.com/office/drawing/2014/main" id="{CE8EF758-CC59-4F71-A035-3C7A3B22C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548" y="5500799"/>
            <a:ext cx="1502338" cy="1126754"/>
          </a:xfrm>
          <a:prstGeom prst="rect">
            <a:avLst/>
          </a:prstGeom>
        </p:spPr>
      </p:pic>
      <p:pic>
        <p:nvPicPr>
          <p:cNvPr id="13" name="Picture 12">
            <a:extLst>
              <a:ext uri="{FF2B5EF4-FFF2-40B4-BE49-F238E27FC236}">
                <a16:creationId xmlns:a16="http://schemas.microsoft.com/office/drawing/2014/main" id="{9C1206FD-7D7A-4E76-9112-0B85D3894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421" y="5500799"/>
            <a:ext cx="2012058" cy="1126753"/>
          </a:xfrm>
          <a:prstGeom prst="rect">
            <a:avLst/>
          </a:prstGeom>
        </p:spPr>
      </p:pic>
      <p:pic>
        <p:nvPicPr>
          <p:cNvPr id="15" name="Picture 14">
            <a:extLst>
              <a:ext uri="{FF2B5EF4-FFF2-40B4-BE49-F238E27FC236}">
                <a16:creationId xmlns:a16="http://schemas.microsoft.com/office/drawing/2014/main" id="{44CE8775-E16B-4D64-8F28-DBD2B7C005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2014" y="5494309"/>
            <a:ext cx="2116098" cy="1126753"/>
          </a:xfrm>
          <a:prstGeom prst="rect">
            <a:avLst/>
          </a:prstGeom>
        </p:spPr>
      </p:pic>
      <p:pic>
        <p:nvPicPr>
          <p:cNvPr id="17" name="Picture 16">
            <a:extLst>
              <a:ext uri="{FF2B5EF4-FFF2-40B4-BE49-F238E27FC236}">
                <a16:creationId xmlns:a16="http://schemas.microsoft.com/office/drawing/2014/main" id="{5DAED47C-C8DA-4961-811D-9F4D9045E8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215" y="5487821"/>
            <a:ext cx="854798" cy="1139731"/>
          </a:xfrm>
          <a:prstGeom prst="rect">
            <a:avLst/>
          </a:prstGeom>
        </p:spPr>
      </p:pic>
    </p:spTree>
    <p:extLst>
      <p:ext uri="{BB962C8B-B14F-4D97-AF65-F5344CB8AC3E}">
        <p14:creationId xmlns:p14="http://schemas.microsoft.com/office/powerpoint/2010/main" val="293830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3252F9-7227-4BAA-9010-BCAA1865884B}"/>
              </a:ext>
            </a:extLst>
          </p:cNvPr>
          <p:cNvPicPr>
            <a:picLocks noChangeAspect="1"/>
          </p:cNvPicPr>
          <p:nvPr/>
        </p:nvPicPr>
        <p:blipFill>
          <a:blip r:embed="rId2"/>
          <a:stretch>
            <a:fillRect/>
          </a:stretch>
        </p:blipFill>
        <p:spPr>
          <a:xfrm>
            <a:off x="0" y="550581"/>
            <a:ext cx="12192000" cy="5756837"/>
          </a:xfrm>
          <a:prstGeom prst="rect">
            <a:avLst/>
          </a:prstGeom>
        </p:spPr>
      </p:pic>
    </p:spTree>
    <p:extLst>
      <p:ext uri="{BB962C8B-B14F-4D97-AF65-F5344CB8AC3E}">
        <p14:creationId xmlns:p14="http://schemas.microsoft.com/office/powerpoint/2010/main" val="350453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AD02036D-2C6E-40A3-A6FC-225A26ABA560}"/>
              </a:ext>
            </a:extLst>
          </p:cNvPr>
          <p:cNvSpPr/>
          <p:nvPr/>
        </p:nvSpPr>
        <p:spPr>
          <a:xfrm>
            <a:off x="0" y="0"/>
            <a:ext cx="12192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77BD182-1FE4-4DA3-B12E-B183B119B365}"/>
              </a:ext>
            </a:extLst>
          </p:cNvPr>
          <p:cNvGrpSpPr/>
          <p:nvPr/>
        </p:nvGrpSpPr>
        <p:grpSpPr>
          <a:xfrm>
            <a:off x="3179028" y="662956"/>
            <a:ext cx="2723267" cy="1332629"/>
            <a:chOff x="4904862" y="357385"/>
            <a:chExt cx="2723267" cy="1332629"/>
          </a:xfrm>
        </p:grpSpPr>
        <p:sp>
          <p:nvSpPr>
            <p:cNvPr id="3" name="Flowchart: Alternate Process 2">
              <a:extLst>
                <a:ext uri="{FF2B5EF4-FFF2-40B4-BE49-F238E27FC236}">
                  <a16:creationId xmlns:a16="http://schemas.microsoft.com/office/drawing/2014/main" id="{981F5801-6E66-4A27-8534-547AB361AE6A}"/>
                </a:ext>
              </a:extLst>
            </p:cNvPr>
            <p:cNvSpPr/>
            <p:nvPr/>
          </p:nvSpPr>
          <p:spPr>
            <a:xfrm>
              <a:off x="4904862" y="357385"/>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D2B5DC30-63A4-4067-B628-8BE83BDA220E}"/>
                </a:ext>
              </a:extLst>
            </p:cNvPr>
            <p:cNvSpPr txBox="1"/>
            <p:nvPr/>
          </p:nvSpPr>
          <p:spPr>
            <a:xfrm>
              <a:off x="6048744" y="469700"/>
              <a:ext cx="1485747" cy="1107996"/>
            </a:xfrm>
            <a:prstGeom prst="rect">
              <a:avLst/>
            </a:prstGeom>
            <a:solidFill>
              <a:schemeClr val="bg1"/>
            </a:solidFill>
          </p:spPr>
          <p:txBody>
            <a:bodyPr wrap="square" lIns="0" tIns="0" rIns="0" bIns="0" rtlCol="0">
              <a:spAutoFit/>
            </a:bodyPr>
            <a:lstStyle/>
            <a:p>
              <a:pPr algn="ctr"/>
              <a:r>
                <a:rPr lang="en-US" b="1" dirty="0"/>
                <a:t>$360.388 MIL</a:t>
              </a:r>
            </a:p>
            <a:p>
              <a:pPr algn="ctr"/>
              <a:r>
                <a:rPr lang="en-US" b="1" dirty="0"/>
                <a:t>TO</a:t>
              </a:r>
              <a:br>
                <a:rPr lang="en-US" b="1" dirty="0"/>
              </a:br>
              <a:r>
                <a:rPr lang="en-US" b="1" dirty="0"/>
                <a:t>$378.874 MIL</a:t>
              </a:r>
            </a:p>
            <a:p>
              <a:pPr algn="ctr"/>
              <a:r>
                <a:rPr lang="en-US" b="1" dirty="0"/>
                <a:t>PLUS 3.20%</a:t>
              </a:r>
            </a:p>
          </p:txBody>
        </p:sp>
        <p:sp>
          <p:nvSpPr>
            <p:cNvPr id="87" name="TextBox 86">
              <a:extLst>
                <a:ext uri="{FF2B5EF4-FFF2-40B4-BE49-F238E27FC236}">
                  <a16:creationId xmlns:a16="http://schemas.microsoft.com/office/drawing/2014/main" id="{05E47B40-3F3B-4AF2-8974-4025A5885D10}"/>
                </a:ext>
              </a:extLst>
            </p:cNvPr>
            <p:cNvSpPr txBox="1"/>
            <p:nvPr/>
          </p:nvSpPr>
          <p:spPr>
            <a:xfrm>
              <a:off x="4957192" y="475065"/>
              <a:ext cx="937403" cy="276999"/>
            </a:xfrm>
            <a:prstGeom prst="rect">
              <a:avLst/>
            </a:prstGeom>
            <a:solidFill>
              <a:schemeClr val="bg1"/>
            </a:solidFill>
          </p:spPr>
          <p:txBody>
            <a:bodyPr wrap="square" lIns="0" tIns="0" rIns="0" bIns="0" rtlCol="0">
              <a:spAutoFit/>
            </a:bodyPr>
            <a:lstStyle/>
            <a:p>
              <a:pPr algn="ctr"/>
              <a:r>
                <a:rPr lang="en-US" b="1" u="sng" dirty="0"/>
                <a:t>TAX BASE</a:t>
              </a:r>
            </a:p>
          </p:txBody>
        </p:sp>
        <p:pic>
          <p:nvPicPr>
            <p:cNvPr id="13" name="Picture 12">
              <a:extLst>
                <a:ext uri="{FF2B5EF4-FFF2-40B4-BE49-F238E27FC236}">
                  <a16:creationId xmlns:a16="http://schemas.microsoft.com/office/drawing/2014/main" id="{333DE247-DF77-4777-A812-E85383AF752D}"/>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247000"/>
                      </a14:imgEffect>
                      <a14:imgEffect>
                        <a14:brightnessContrast bright="76000" contrast="100000"/>
                      </a14:imgEffect>
                    </a14:imgLayer>
                  </a14:imgProps>
                </a:ext>
              </a:extLst>
            </a:blip>
            <a:stretch>
              <a:fillRect/>
            </a:stretch>
          </p:blipFill>
          <p:spPr>
            <a:xfrm>
              <a:off x="5049205" y="794330"/>
              <a:ext cx="747159" cy="747159"/>
            </a:xfrm>
            <a:prstGeom prst="rect">
              <a:avLst/>
            </a:prstGeom>
            <a:solidFill>
              <a:schemeClr val="accent2">
                <a:lumMod val="60000"/>
                <a:lumOff val="40000"/>
              </a:schemeClr>
            </a:solidFill>
          </p:spPr>
        </p:pic>
      </p:grpSp>
      <p:grpSp>
        <p:nvGrpSpPr>
          <p:cNvPr id="43" name="Group 42">
            <a:extLst>
              <a:ext uri="{FF2B5EF4-FFF2-40B4-BE49-F238E27FC236}">
                <a16:creationId xmlns:a16="http://schemas.microsoft.com/office/drawing/2014/main" id="{4D9E18F8-2EB9-4BEF-B286-6B4BBFB1492C}"/>
              </a:ext>
            </a:extLst>
          </p:cNvPr>
          <p:cNvGrpSpPr/>
          <p:nvPr/>
        </p:nvGrpSpPr>
        <p:grpSpPr>
          <a:xfrm>
            <a:off x="6247717" y="2779727"/>
            <a:ext cx="2802999" cy="1332629"/>
            <a:chOff x="4771275" y="3717080"/>
            <a:chExt cx="2802999" cy="1332629"/>
          </a:xfrm>
        </p:grpSpPr>
        <p:sp>
          <p:nvSpPr>
            <p:cNvPr id="135" name="Flowchart: Alternate Process 134">
              <a:extLst>
                <a:ext uri="{FF2B5EF4-FFF2-40B4-BE49-F238E27FC236}">
                  <a16:creationId xmlns:a16="http://schemas.microsoft.com/office/drawing/2014/main" id="{BFBF543F-F557-4913-AB90-C03498CD1EC4}"/>
                </a:ext>
              </a:extLst>
            </p:cNvPr>
            <p:cNvSpPr/>
            <p:nvPr/>
          </p:nvSpPr>
          <p:spPr>
            <a:xfrm>
              <a:off x="4771275" y="3717080"/>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07536031-D8ED-4894-91E9-2127F60F6182}"/>
                </a:ext>
              </a:extLst>
            </p:cNvPr>
            <p:cNvSpPr txBox="1"/>
            <p:nvPr/>
          </p:nvSpPr>
          <p:spPr>
            <a:xfrm>
              <a:off x="6057668" y="3845963"/>
              <a:ext cx="1516606" cy="1107996"/>
            </a:xfrm>
            <a:prstGeom prst="rect">
              <a:avLst/>
            </a:prstGeom>
            <a:noFill/>
          </p:spPr>
          <p:txBody>
            <a:bodyPr wrap="square" lIns="0" tIns="0" rIns="0" bIns="0" rtlCol="0">
              <a:spAutoFit/>
            </a:bodyPr>
            <a:lstStyle/>
            <a:p>
              <a:pPr algn="ctr"/>
              <a:r>
                <a:rPr lang="en-US" b="1" dirty="0"/>
                <a:t>$1,707,833</a:t>
              </a:r>
            </a:p>
            <a:p>
              <a:pPr algn="ctr"/>
              <a:endParaRPr lang="en-US" b="1" dirty="0"/>
            </a:p>
            <a:p>
              <a:pPr algn="ctr"/>
              <a:endParaRPr lang="en-US" b="1" dirty="0"/>
            </a:p>
            <a:p>
              <a:pPr algn="ctr"/>
              <a:r>
                <a:rPr lang="en-US" b="1" dirty="0"/>
                <a:t>$1,960,935</a:t>
              </a:r>
            </a:p>
          </p:txBody>
        </p:sp>
        <p:sp>
          <p:nvSpPr>
            <p:cNvPr id="158" name="TextBox 157">
              <a:extLst>
                <a:ext uri="{FF2B5EF4-FFF2-40B4-BE49-F238E27FC236}">
                  <a16:creationId xmlns:a16="http://schemas.microsoft.com/office/drawing/2014/main" id="{6AA90DC9-C1B2-46C2-AE88-8FFE4C8FD41D}"/>
                </a:ext>
              </a:extLst>
            </p:cNvPr>
            <p:cNvSpPr txBox="1"/>
            <p:nvPr/>
          </p:nvSpPr>
          <p:spPr>
            <a:xfrm>
              <a:off x="5123450" y="3799127"/>
              <a:ext cx="570801" cy="430887"/>
            </a:xfrm>
            <a:prstGeom prst="rect">
              <a:avLst/>
            </a:prstGeom>
            <a:noFill/>
          </p:spPr>
          <p:txBody>
            <a:bodyPr wrap="square" lIns="0" tIns="0" rIns="0" bIns="0" rtlCol="0">
              <a:spAutoFit/>
            </a:bodyPr>
            <a:lstStyle/>
            <a:p>
              <a:r>
                <a:rPr lang="en-US" sz="2800" b="1" u="sng" dirty="0"/>
                <a:t>UF</a:t>
              </a:r>
            </a:p>
          </p:txBody>
        </p:sp>
        <p:sp>
          <p:nvSpPr>
            <p:cNvPr id="159" name="TextBox 158">
              <a:extLst>
                <a:ext uri="{FF2B5EF4-FFF2-40B4-BE49-F238E27FC236}">
                  <a16:creationId xmlns:a16="http://schemas.microsoft.com/office/drawing/2014/main" id="{4DBAA9B0-22C7-4205-B0A1-E75D84F236A7}"/>
                </a:ext>
              </a:extLst>
            </p:cNvPr>
            <p:cNvSpPr txBox="1"/>
            <p:nvPr/>
          </p:nvSpPr>
          <p:spPr>
            <a:xfrm>
              <a:off x="6672736" y="4244896"/>
              <a:ext cx="895350" cy="307777"/>
            </a:xfrm>
            <a:prstGeom prst="rect">
              <a:avLst/>
            </a:prstGeom>
            <a:noFill/>
          </p:spPr>
          <p:txBody>
            <a:bodyPr wrap="square" lIns="0" tIns="0" rIns="0" bIns="0" rtlCol="0">
              <a:spAutoFit/>
            </a:bodyPr>
            <a:lstStyle/>
            <a:p>
              <a:r>
                <a:rPr lang="en-US" b="1" dirty="0"/>
                <a:t>+</a:t>
              </a:r>
              <a:r>
                <a:rPr lang="en-US" sz="2000" b="1" dirty="0"/>
                <a:t>14.8%</a:t>
              </a:r>
            </a:p>
          </p:txBody>
        </p:sp>
        <p:sp>
          <p:nvSpPr>
            <p:cNvPr id="160" name="Arrow: Up 159">
              <a:extLst>
                <a:ext uri="{FF2B5EF4-FFF2-40B4-BE49-F238E27FC236}">
                  <a16:creationId xmlns:a16="http://schemas.microsoft.com/office/drawing/2014/main" id="{56F46156-21D3-4AF7-A425-40B6F8218359}"/>
                </a:ext>
              </a:extLst>
            </p:cNvPr>
            <p:cNvSpPr/>
            <p:nvPr/>
          </p:nvSpPr>
          <p:spPr>
            <a:xfrm>
              <a:off x="6178905" y="4291955"/>
              <a:ext cx="182880" cy="1828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Sustainability">
              <a:extLst>
                <a:ext uri="{FF2B5EF4-FFF2-40B4-BE49-F238E27FC236}">
                  <a16:creationId xmlns:a16="http://schemas.microsoft.com/office/drawing/2014/main" id="{D9F3A533-27F6-4F7E-B67E-E41C1C3583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3153" y="4232361"/>
              <a:ext cx="699126" cy="699126"/>
            </a:xfrm>
            <a:prstGeom prst="rect">
              <a:avLst/>
            </a:prstGeom>
          </p:spPr>
        </p:pic>
      </p:grpSp>
      <p:grpSp>
        <p:nvGrpSpPr>
          <p:cNvPr id="41" name="Group 40">
            <a:extLst>
              <a:ext uri="{FF2B5EF4-FFF2-40B4-BE49-F238E27FC236}">
                <a16:creationId xmlns:a16="http://schemas.microsoft.com/office/drawing/2014/main" id="{4A0321E5-375E-4DFF-8C5F-31FD8C117A11}"/>
              </a:ext>
            </a:extLst>
          </p:cNvPr>
          <p:cNvGrpSpPr/>
          <p:nvPr/>
        </p:nvGrpSpPr>
        <p:grpSpPr>
          <a:xfrm>
            <a:off x="163487" y="2801384"/>
            <a:ext cx="2842859" cy="1332629"/>
            <a:chOff x="4699152" y="2038576"/>
            <a:chExt cx="2842859" cy="1332629"/>
          </a:xfrm>
        </p:grpSpPr>
        <p:sp>
          <p:nvSpPr>
            <p:cNvPr id="137" name="Flowchart: Alternate Process 136">
              <a:extLst>
                <a:ext uri="{FF2B5EF4-FFF2-40B4-BE49-F238E27FC236}">
                  <a16:creationId xmlns:a16="http://schemas.microsoft.com/office/drawing/2014/main" id="{66D63585-1D72-48C8-BC41-875ED049B4A0}"/>
                </a:ext>
              </a:extLst>
            </p:cNvPr>
            <p:cNvSpPr/>
            <p:nvPr/>
          </p:nvSpPr>
          <p:spPr>
            <a:xfrm>
              <a:off x="4699152" y="2038576"/>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D9334DB3-EEAE-491C-805B-A7AA4489D520}"/>
                </a:ext>
              </a:extLst>
            </p:cNvPr>
            <p:cNvSpPr txBox="1"/>
            <p:nvPr/>
          </p:nvSpPr>
          <p:spPr>
            <a:xfrm>
              <a:off x="6094104" y="2167717"/>
              <a:ext cx="1250996" cy="1107996"/>
            </a:xfrm>
            <a:prstGeom prst="rect">
              <a:avLst/>
            </a:prstGeom>
            <a:solidFill>
              <a:schemeClr val="bg1"/>
            </a:solidFill>
          </p:spPr>
          <p:txBody>
            <a:bodyPr wrap="square" lIns="0" tIns="0" rIns="0" bIns="0" rtlCol="0">
              <a:spAutoFit/>
            </a:bodyPr>
            <a:lstStyle/>
            <a:p>
              <a:pPr algn="ctr"/>
              <a:r>
                <a:rPr lang="en-US" b="1" dirty="0"/>
                <a:t>$1,463,990</a:t>
              </a:r>
            </a:p>
            <a:p>
              <a:pPr algn="ctr"/>
              <a:r>
                <a:rPr lang="en-US" b="1" dirty="0"/>
                <a:t>	</a:t>
              </a:r>
            </a:p>
            <a:p>
              <a:pPr algn="ctr"/>
              <a:br>
                <a:rPr lang="en-US" b="1" dirty="0"/>
              </a:br>
              <a:r>
                <a:rPr lang="en-US" b="1" dirty="0"/>
                <a:t>$1,405,249</a:t>
              </a:r>
            </a:p>
          </p:txBody>
        </p:sp>
        <p:sp>
          <p:nvSpPr>
            <p:cNvPr id="53" name="TextBox 52">
              <a:extLst>
                <a:ext uri="{FF2B5EF4-FFF2-40B4-BE49-F238E27FC236}">
                  <a16:creationId xmlns:a16="http://schemas.microsoft.com/office/drawing/2014/main" id="{5D2DA7EC-7141-477A-9151-3D14C3D895C7}"/>
                </a:ext>
              </a:extLst>
            </p:cNvPr>
            <p:cNvSpPr txBox="1"/>
            <p:nvPr/>
          </p:nvSpPr>
          <p:spPr>
            <a:xfrm>
              <a:off x="4836975" y="2109746"/>
              <a:ext cx="937403" cy="553997"/>
            </a:xfrm>
            <a:prstGeom prst="rect">
              <a:avLst/>
            </a:prstGeom>
            <a:solidFill>
              <a:schemeClr val="bg1"/>
            </a:solidFill>
          </p:spPr>
          <p:txBody>
            <a:bodyPr wrap="square" lIns="0" tIns="0" rIns="0" bIns="0" rtlCol="0">
              <a:spAutoFit/>
            </a:bodyPr>
            <a:lstStyle/>
            <a:p>
              <a:pPr algn="ctr"/>
              <a:r>
                <a:rPr lang="en-US" b="1" u="sng" dirty="0"/>
                <a:t>GF TAXES </a:t>
              </a:r>
            </a:p>
            <a:p>
              <a:pPr algn="ctr"/>
              <a:r>
                <a:rPr lang="en-US" b="1" u="sng" dirty="0"/>
                <a:t>&amp; FEES</a:t>
              </a:r>
            </a:p>
          </p:txBody>
        </p:sp>
        <p:sp>
          <p:nvSpPr>
            <p:cNvPr id="54" name="TextBox 53">
              <a:extLst>
                <a:ext uri="{FF2B5EF4-FFF2-40B4-BE49-F238E27FC236}">
                  <a16:creationId xmlns:a16="http://schemas.microsoft.com/office/drawing/2014/main" id="{4BBB927A-9703-4F70-8CEE-98ACC75C7F15}"/>
                </a:ext>
              </a:extLst>
            </p:cNvPr>
            <p:cNvSpPr txBox="1"/>
            <p:nvPr/>
          </p:nvSpPr>
          <p:spPr>
            <a:xfrm>
              <a:off x="6646661" y="2581250"/>
              <a:ext cx="895350" cy="307777"/>
            </a:xfrm>
            <a:prstGeom prst="rect">
              <a:avLst/>
            </a:prstGeom>
            <a:noFill/>
          </p:spPr>
          <p:txBody>
            <a:bodyPr wrap="square" lIns="0" tIns="0" rIns="0" bIns="0" rtlCol="0">
              <a:spAutoFit/>
            </a:bodyPr>
            <a:lstStyle/>
            <a:p>
              <a:r>
                <a:rPr lang="en-US" sz="2000" b="1" dirty="0"/>
                <a:t>-4.01%</a:t>
              </a:r>
            </a:p>
          </p:txBody>
        </p:sp>
        <p:sp>
          <p:nvSpPr>
            <p:cNvPr id="55" name="Arrow: Down 54">
              <a:extLst>
                <a:ext uri="{FF2B5EF4-FFF2-40B4-BE49-F238E27FC236}">
                  <a16:creationId xmlns:a16="http://schemas.microsoft.com/office/drawing/2014/main" id="{0766F170-7028-4167-8198-67CF4194FBDF}"/>
                </a:ext>
              </a:extLst>
            </p:cNvPr>
            <p:cNvSpPr/>
            <p:nvPr/>
          </p:nvSpPr>
          <p:spPr>
            <a:xfrm>
              <a:off x="6144055" y="2628309"/>
              <a:ext cx="182880" cy="1828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phic 84" descr="Paper">
              <a:extLst>
                <a:ext uri="{FF2B5EF4-FFF2-40B4-BE49-F238E27FC236}">
                  <a16:creationId xmlns:a16="http://schemas.microsoft.com/office/drawing/2014/main" id="{89DC191E-F55C-412A-8AEA-CE341F2A4E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4038" y="2696112"/>
              <a:ext cx="653436" cy="653436"/>
            </a:xfrm>
            <a:prstGeom prst="rect">
              <a:avLst/>
            </a:prstGeom>
          </p:spPr>
        </p:pic>
      </p:grpSp>
      <p:grpSp>
        <p:nvGrpSpPr>
          <p:cNvPr id="39" name="Group 38">
            <a:extLst>
              <a:ext uri="{FF2B5EF4-FFF2-40B4-BE49-F238E27FC236}">
                <a16:creationId xmlns:a16="http://schemas.microsoft.com/office/drawing/2014/main" id="{5945244A-B33A-4858-AB6E-143F7E8112FB}"/>
              </a:ext>
            </a:extLst>
          </p:cNvPr>
          <p:cNvGrpSpPr/>
          <p:nvPr/>
        </p:nvGrpSpPr>
        <p:grpSpPr>
          <a:xfrm>
            <a:off x="6205153" y="666238"/>
            <a:ext cx="2906729" cy="1332629"/>
            <a:chOff x="8499215" y="203686"/>
            <a:chExt cx="2906729" cy="1332629"/>
          </a:xfrm>
        </p:grpSpPr>
        <p:sp>
          <p:nvSpPr>
            <p:cNvPr id="139" name="Flowchart: Alternate Process 138">
              <a:extLst>
                <a:ext uri="{FF2B5EF4-FFF2-40B4-BE49-F238E27FC236}">
                  <a16:creationId xmlns:a16="http://schemas.microsoft.com/office/drawing/2014/main" id="{AD0A4852-99CC-4957-AC92-806F513331D0}"/>
                </a:ext>
              </a:extLst>
            </p:cNvPr>
            <p:cNvSpPr/>
            <p:nvPr/>
          </p:nvSpPr>
          <p:spPr>
            <a:xfrm>
              <a:off x="8499215" y="203686"/>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278231E0-CA3B-4A24-A46E-1F7A56CD1FC9}"/>
                </a:ext>
              </a:extLst>
            </p:cNvPr>
            <p:cNvSpPr txBox="1"/>
            <p:nvPr/>
          </p:nvSpPr>
          <p:spPr>
            <a:xfrm>
              <a:off x="8542218" y="321033"/>
              <a:ext cx="937403" cy="276999"/>
            </a:xfrm>
            <a:prstGeom prst="rect">
              <a:avLst/>
            </a:prstGeom>
            <a:solidFill>
              <a:schemeClr val="bg1"/>
            </a:solidFill>
          </p:spPr>
          <p:txBody>
            <a:bodyPr wrap="square" lIns="0" tIns="0" rIns="0" bIns="0" rtlCol="0">
              <a:spAutoFit/>
            </a:bodyPr>
            <a:lstStyle/>
            <a:p>
              <a:pPr algn="ctr"/>
              <a:r>
                <a:rPr lang="en-US" b="1" u="sng" dirty="0"/>
                <a:t>TAX RATE</a:t>
              </a:r>
            </a:p>
          </p:txBody>
        </p:sp>
        <p:sp>
          <p:nvSpPr>
            <p:cNvPr id="78" name="TextBox 77">
              <a:extLst>
                <a:ext uri="{FF2B5EF4-FFF2-40B4-BE49-F238E27FC236}">
                  <a16:creationId xmlns:a16="http://schemas.microsoft.com/office/drawing/2014/main" id="{DFC011AB-74F2-4F6A-BAB7-A7C3C3625DAD}"/>
                </a:ext>
              </a:extLst>
            </p:cNvPr>
            <p:cNvSpPr txBox="1"/>
            <p:nvPr/>
          </p:nvSpPr>
          <p:spPr>
            <a:xfrm>
              <a:off x="10200677" y="333337"/>
              <a:ext cx="897559" cy="1107996"/>
            </a:xfrm>
            <a:prstGeom prst="rect">
              <a:avLst/>
            </a:prstGeom>
            <a:noFill/>
          </p:spPr>
          <p:txBody>
            <a:bodyPr wrap="square" lIns="0" tIns="0" rIns="0" bIns="0" rtlCol="0">
              <a:spAutoFit/>
            </a:bodyPr>
            <a:lstStyle/>
            <a:p>
              <a:pPr algn="ctr"/>
              <a:r>
                <a:rPr lang="en-US" b="1" dirty="0"/>
                <a:t>$ 0.184</a:t>
              </a:r>
            </a:p>
            <a:p>
              <a:r>
                <a:rPr lang="en-US" b="1" dirty="0"/>
                <a:t>	</a:t>
              </a:r>
            </a:p>
            <a:p>
              <a:endParaRPr lang="en-US" b="1" dirty="0"/>
            </a:p>
            <a:p>
              <a:pPr algn="ctr"/>
              <a:r>
                <a:rPr lang="en-US" b="1" dirty="0"/>
                <a:t>$ 0.178</a:t>
              </a:r>
            </a:p>
          </p:txBody>
        </p:sp>
        <p:sp>
          <p:nvSpPr>
            <p:cNvPr id="79" name="TextBox 78">
              <a:extLst>
                <a:ext uri="{FF2B5EF4-FFF2-40B4-BE49-F238E27FC236}">
                  <a16:creationId xmlns:a16="http://schemas.microsoft.com/office/drawing/2014/main" id="{2B897231-2C00-41E8-BB5B-6252BDB288DC}"/>
                </a:ext>
              </a:extLst>
            </p:cNvPr>
            <p:cNvSpPr txBox="1"/>
            <p:nvPr/>
          </p:nvSpPr>
          <p:spPr>
            <a:xfrm>
              <a:off x="10510594" y="716111"/>
              <a:ext cx="895350" cy="307777"/>
            </a:xfrm>
            <a:prstGeom prst="rect">
              <a:avLst/>
            </a:prstGeom>
            <a:noFill/>
          </p:spPr>
          <p:txBody>
            <a:bodyPr wrap="square" lIns="0" tIns="0" rIns="0" bIns="0" rtlCol="0">
              <a:spAutoFit/>
            </a:bodyPr>
            <a:lstStyle/>
            <a:p>
              <a:r>
                <a:rPr lang="en-US" b="1" dirty="0"/>
                <a:t>-</a:t>
              </a:r>
              <a:r>
                <a:rPr lang="en-US" sz="2000" b="1" dirty="0"/>
                <a:t>3.0%</a:t>
              </a:r>
            </a:p>
          </p:txBody>
        </p:sp>
        <p:sp>
          <p:nvSpPr>
            <p:cNvPr id="80" name="Arrow: Down 79">
              <a:extLst>
                <a:ext uri="{FF2B5EF4-FFF2-40B4-BE49-F238E27FC236}">
                  <a16:creationId xmlns:a16="http://schemas.microsoft.com/office/drawing/2014/main" id="{E1A8D3C1-675C-4151-98AC-E5BBA57E7E95}"/>
                </a:ext>
              </a:extLst>
            </p:cNvPr>
            <p:cNvSpPr/>
            <p:nvPr/>
          </p:nvSpPr>
          <p:spPr>
            <a:xfrm>
              <a:off x="10172756" y="778559"/>
              <a:ext cx="182880" cy="1828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Pie chart">
              <a:extLst>
                <a:ext uri="{FF2B5EF4-FFF2-40B4-BE49-F238E27FC236}">
                  <a16:creationId xmlns:a16="http://schemas.microsoft.com/office/drawing/2014/main" id="{49F31BBA-7ABA-4491-9111-A4EE2FD636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8499" y="634585"/>
              <a:ext cx="717071" cy="717071"/>
            </a:xfrm>
            <a:prstGeom prst="rect">
              <a:avLst/>
            </a:prstGeom>
          </p:spPr>
        </p:pic>
      </p:grpSp>
      <p:grpSp>
        <p:nvGrpSpPr>
          <p:cNvPr id="48" name="Group 47">
            <a:extLst>
              <a:ext uri="{FF2B5EF4-FFF2-40B4-BE49-F238E27FC236}">
                <a16:creationId xmlns:a16="http://schemas.microsoft.com/office/drawing/2014/main" id="{3909DBFC-857C-45BD-BB09-29399252BD01}"/>
              </a:ext>
            </a:extLst>
          </p:cNvPr>
          <p:cNvGrpSpPr/>
          <p:nvPr/>
        </p:nvGrpSpPr>
        <p:grpSpPr>
          <a:xfrm>
            <a:off x="9210265" y="2797167"/>
            <a:ext cx="2787107" cy="1488237"/>
            <a:chOff x="1220899" y="3559500"/>
            <a:chExt cx="2787107" cy="1488237"/>
          </a:xfrm>
        </p:grpSpPr>
        <p:sp>
          <p:nvSpPr>
            <p:cNvPr id="131" name="Flowchart: Alternate Process 130">
              <a:extLst>
                <a:ext uri="{FF2B5EF4-FFF2-40B4-BE49-F238E27FC236}">
                  <a16:creationId xmlns:a16="http://schemas.microsoft.com/office/drawing/2014/main" id="{FC6E72E0-ED8F-4D77-BEE6-897A1DAEE5EE}"/>
                </a:ext>
              </a:extLst>
            </p:cNvPr>
            <p:cNvSpPr/>
            <p:nvPr/>
          </p:nvSpPr>
          <p:spPr>
            <a:xfrm>
              <a:off x="1220899" y="3559500"/>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EC53060-2C96-4139-BA96-8785C963E87D}"/>
                </a:ext>
              </a:extLst>
            </p:cNvPr>
            <p:cNvSpPr txBox="1"/>
            <p:nvPr/>
          </p:nvSpPr>
          <p:spPr>
            <a:xfrm>
              <a:off x="1489451" y="3664175"/>
              <a:ext cx="495573" cy="430887"/>
            </a:xfrm>
            <a:prstGeom prst="rect">
              <a:avLst/>
            </a:prstGeom>
            <a:noFill/>
          </p:spPr>
          <p:txBody>
            <a:bodyPr wrap="square" lIns="0" tIns="0" rIns="0" bIns="0" rtlCol="0">
              <a:spAutoFit/>
            </a:bodyPr>
            <a:lstStyle/>
            <a:p>
              <a:pPr algn="ctr"/>
              <a:r>
                <a:rPr lang="en-US" sz="2800" b="1" u="sng" dirty="0"/>
                <a:t>EF</a:t>
              </a:r>
            </a:p>
          </p:txBody>
        </p:sp>
        <p:sp>
          <p:nvSpPr>
            <p:cNvPr id="73" name="TextBox 72">
              <a:extLst>
                <a:ext uri="{FF2B5EF4-FFF2-40B4-BE49-F238E27FC236}">
                  <a16:creationId xmlns:a16="http://schemas.microsoft.com/office/drawing/2014/main" id="{E309F72B-4C86-46A2-9307-60ADCAB125FF}"/>
                </a:ext>
              </a:extLst>
            </p:cNvPr>
            <p:cNvSpPr txBox="1"/>
            <p:nvPr/>
          </p:nvSpPr>
          <p:spPr>
            <a:xfrm>
              <a:off x="2865883" y="3693520"/>
              <a:ext cx="982981" cy="1354217"/>
            </a:xfrm>
            <a:prstGeom prst="rect">
              <a:avLst/>
            </a:prstGeom>
            <a:noFill/>
          </p:spPr>
          <p:txBody>
            <a:bodyPr wrap="square" lIns="0" tIns="0" rIns="0" bIns="0" rtlCol="0">
              <a:spAutoFit/>
            </a:bodyPr>
            <a:lstStyle/>
            <a:p>
              <a:pPr algn="ctr"/>
              <a:r>
                <a:rPr lang="en-US" b="1" dirty="0"/>
                <a:t>$268,000</a:t>
              </a:r>
            </a:p>
            <a:p>
              <a:pPr algn="ctr"/>
              <a:r>
                <a:rPr lang="en-US" b="1" dirty="0"/>
                <a:t>	</a:t>
              </a:r>
            </a:p>
            <a:p>
              <a:pPr algn="ctr"/>
              <a:br>
                <a:rPr lang="en-US" b="1" dirty="0"/>
              </a:br>
              <a:r>
                <a:rPr lang="en-US" b="1" dirty="0"/>
                <a:t>$246,833</a:t>
              </a:r>
            </a:p>
            <a:p>
              <a:pPr algn="ctr"/>
              <a:endParaRPr lang="en-US" sz="1600" b="1" dirty="0"/>
            </a:p>
          </p:txBody>
        </p:sp>
        <p:sp>
          <p:nvSpPr>
            <p:cNvPr id="74" name="TextBox 73">
              <a:extLst>
                <a:ext uri="{FF2B5EF4-FFF2-40B4-BE49-F238E27FC236}">
                  <a16:creationId xmlns:a16="http://schemas.microsoft.com/office/drawing/2014/main" id="{1A904F11-6DED-44C4-9288-633B5F500958}"/>
                </a:ext>
              </a:extLst>
            </p:cNvPr>
            <p:cNvSpPr txBox="1"/>
            <p:nvPr/>
          </p:nvSpPr>
          <p:spPr>
            <a:xfrm>
              <a:off x="3112656" y="4062852"/>
              <a:ext cx="895350" cy="307777"/>
            </a:xfrm>
            <a:prstGeom prst="rect">
              <a:avLst/>
            </a:prstGeom>
            <a:noFill/>
          </p:spPr>
          <p:txBody>
            <a:bodyPr wrap="square" lIns="0" tIns="0" rIns="0" bIns="0" rtlCol="0">
              <a:spAutoFit/>
            </a:bodyPr>
            <a:lstStyle/>
            <a:p>
              <a:r>
                <a:rPr lang="en-US" sz="2000" b="1" dirty="0"/>
                <a:t>-7.90%</a:t>
              </a:r>
            </a:p>
          </p:txBody>
        </p:sp>
        <p:sp>
          <p:nvSpPr>
            <p:cNvPr id="75" name="Arrow: Down 74">
              <a:extLst>
                <a:ext uri="{FF2B5EF4-FFF2-40B4-BE49-F238E27FC236}">
                  <a16:creationId xmlns:a16="http://schemas.microsoft.com/office/drawing/2014/main" id="{C1069840-8F27-4CD6-A895-CB8FD509D092}"/>
                </a:ext>
              </a:extLst>
            </p:cNvPr>
            <p:cNvSpPr/>
            <p:nvPr/>
          </p:nvSpPr>
          <p:spPr>
            <a:xfrm>
              <a:off x="2753071" y="4143339"/>
              <a:ext cx="182880" cy="1828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Group success">
              <a:extLst>
                <a:ext uri="{FF2B5EF4-FFF2-40B4-BE49-F238E27FC236}">
                  <a16:creationId xmlns:a16="http://schemas.microsoft.com/office/drawing/2014/main" id="{BA7E6509-AE41-4B5E-8025-C96D7D02E9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18275" y="4122444"/>
              <a:ext cx="654043" cy="654043"/>
            </a:xfrm>
            <a:prstGeom prst="rect">
              <a:avLst/>
            </a:prstGeom>
          </p:spPr>
        </p:pic>
      </p:grpSp>
      <p:grpSp>
        <p:nvGrpSpPr>
          <p:cNvPr id="40" name="Group 39">
            <a:extLst>
              <a:ext uri="{FF2B5EF4-FFF2-40B4-BE49-F238E27FC236}">
                <a16:creationId xmlns:a16="http://schemas.microsoft.com/office/drawing/2014/main" id="{912FF039-7DEA-42C7-929F-BBE6E50B6A08}"/>
              </a:ext>
            </a:extLst>
          </p:cNvPr>
          <p:cNvGrpSpPr/>
          <p:nvPr/>
        </p:nvGrpSpPr>
        <p:grpSpPr>
          <a:xfrm>
            <a:off x="3174748" y="2810847"/>
            <a:ext cx="2873815" cy="1332629"/>
            <a:chOff x="8347280" y="2035472"/>
            <a:chExt cx="2873815" cy="1332629"/>
          </a:xfrm>
        </p:grpSpPr>
        <p:sp>
          <p:nvSpPr>
            <p:cNvPr id="138" name="Flowchart: Alternate Process 137">
              <a:extLst>
                <a:ext uri="{FF2B5EF4-FFF2-40B4-BE49-F238E27FC236}">
                  <a16:creationId xmlns:a16="http://schemas.microsoft.com/office/drawing/2014/main" id="{96A896DF-E47E-4A3E-BCCA-9C2335DB16E6}"/>
                </a:ext>
              </a:extLst>
            </p:cNvPr>
            <p:cNvSpPr/>
            <p:nvPr/>
          </p:nvSpPr>
          <p:spPr>
            <a:xfrm>
              <a:off x="8347280" y="2035472"/>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D75AA1CC-EFCC-4365-A612-8BA664CFA3CD}"/>
                </a:ext>
              </a:extLst>
            </p:cNvPr>
            <p:cNvSpPr txBox="1"/>
            <p:nvPr/>
          </p:nvSpPr>
          <p:spPr>
            <a:xfrm>
              <a:off x="8634493" y="2099881"/>
              <a:ext cx="495573" cy="430887"/>
            </a:xfrm>
            <a:prstGeom prst="rect">
              <a:avLst/>
            </a:prstGeom>
            <a:noFill/>
          </p:spPr>
          <p:txBody>
            <a:bodyPr wrap="square" lIns="0" tIns="0" rIns="0" bIns="0" rtlCol="0">
              <a:spAutoFit/>
            </a:bodyPr>
            <a:lstStyle/>
            <a:p>
              <a:pPr algn="ctr"/>
              <a:r>
                <a:rPr lang="en-US" sz="2800" b="1" u="sng" dirty="0"/>
                <a:t>GF</a:t>
              </a:r>
            </a:p>
          </p:txBody>
        </p:sp>
        <p:sp>
          <p:nvSpPr>
            <p:cNvPr id="162" name="TextBox 161">
              <a:extLst>
                <a:ext uri="{FF2B5EF4-FFF2-40B4-BE49-F238E27FC236}">
                  <a16:creationId xmlns:a16="http://schemas.microsoft.com/office/drawing/2014/main" id="{95E0B4F3-3291-4487-8069-98FE3C66B109}"/>
                </a:ext>
              </a:extLst>
            </p:cNvPr>
            <p:cNvSpPr txBox="1"/>
            <p:nvPr/>
          </p:nvSpPr>
          <p:spPr>
            <a:xfrm>
              <a:off x="9417278" y="2143546"/>
              <a:ext cx="1803817" cy="1107996"/>
            </a:xfrm>
            <a:prstGeom prst="rect">
              <a:avLst/>
            </a:prstGeom>
            <a:noFill/>
          </p:spPr>
          <p:txBody>
            <a:bodyPr wrap="square" lIns="0" tIns="0" rIns="0" bIns="0" rtlCol="0">
              <a:spAutoFit/>
            </a:bodyPr>
            <a:lstStyle/>
            <a:p>
              <a:pPr algn="ctr"/>
              <a:r>
                <a:rPr lang="en-US" b="1" dirty="0"/>
                <a:t>$2,614,326</a:t>
              </a:r>
            </a:p>
            <a:p>
              <a:pPr algn="ctr"/>
              <a:r>
                <a:rPr lang="en-US" b="1" dirty="0"/>
                <a:t>	</a:t>
              </a:r>
            </a:p>
            <a:p>
              <a:pPr algn="ctr"/>
              <a:endParaRPr lang="en-US" b="1" dirty="0"/>
            </a:p>
            <a:p>
              <a:pPr algn="ctr"/>
              <a:r>
                <a:rPr lang="en-US" b="1" dirty="0"/>
                <a:t>$2,073,249</a:t>
              </a:r>
            </a:p>
          </p:txBody>
        </p:sp>
        <p:sp>
          <p:nvSpPr>
            <p:cNvPr id="163" name="TextBox 162">
              <a:extLst>
                <a:ext uri="{FF2B5EF4-FFF2-40B4-BE49-F238E27FC236}">
                  <a16:creationId xmlns:a16="http://schemas.microsoft.com/office/drawing/2014/main" id="{8F9C799F-6768-4B6F-BB7F-A661881023BC}"/>
                </a:ext>
              </a:extLst>
            </p:cNvPr>
            <p:cNvSpPr txBox="1"/>
            <p:nvPr/>
          </p:nvSpPr>
          <p:spPr>
            <a:xfrm>
              <a:off x="10238958" y="2538436"/>
              <a:ext cx="895350" cy="307777"/>
            </a:xfrm>
            <a:prstGeom prst="rect">
              <a:avLst/>
            </a:prstGeom>
            <a:noFill/>
          </p:spPr>
          <p:txBody>
            <a:bodyPr wrap="square" lIns="0" tIns="0" rIns="0" bIns="0" rtlCol="0">
              <a:spAutoFit/>
            </a:bodyPr>
            <a:lstStyle/>
            <a:p>
              <a:r>
                <a:rPr lang="en-US" sz="2000" b="1" dirty="0"/>
                <a:t>-20.7%</a:t>
              </a:r>
            </a:p>
          </p:txBody>
        </p:sp>
        <p:sp>
          <p:nvSpPr>
            <p:cNvPr id="164" name="Arrow: Down 163">
              <a:extLst>
                <a:ext uri="{FF2B5EF4-FFF2-40B4-BE49-F238E27FC236}">
                  <a16:creationId xmlns:a16="http://schemas.microsoft.com/office/drawing/2014/main" id="{768D0F1F-986F-4733-AEDA-2A1F73BE0498}"/>
                </a:ext>
              </a:extLst>
            </p:cNvPr>
            <p:cNvSpPr/>
            <p:nvPr/>
          </p:nvSpPr>
          <p:spPr>
            <a:xfrm>
              <a:off x="9738563" y="2600884"/>
              <a:ext cx="182880" cy="1828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Court">
              <a:extLst>
                <a:ext uri="{FF2B5EF4-FFF2-40B4-BE49-F238E27FC236}">
                  <a16:creationId xmlns:a16="http://schemas.microsoft.com/office/drawing/2014/main" id="{DF6BD4D4-A15B-4A8C-BF72-5D5C875777B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92284" y="2595177"/>
              <a:ext cx="632468" cy="632468"/>
            </a:xfrm>
            <a:prstGeom prst="rect">
              <a:avLst/>
            </a:prstGeom>
          </p:spPr>
        </p:pic>
      </p:grpSp>
      <p:pic>
        <p:nvPicPr>
          <p:cNvPr id="98" name="Picture 97" descr="Icon&#10;&#10;Description automatically generated">
            <a:extLst>
              <a:ext uri="{FF2B5EF4-FFF2-40B4-BE49-F238E27FC236}">
                <a16:creationId xmlns:a16="http://schemas.microsoft.com/office/drawing/2014/main" id="{459B7898-AE20-4373-8B82-DABF7470D723}"/>
              </a:ext>
            </a:extLst>
          </p:cNvPr>
          <p:cNvPicPr>
            <a:picLocks noChangeAspect="1"/>
          </p:cNvPicPr>
          <p:nvPr/>
        </p:nvPicPr>
        <p:blipFill rotWithShape="1">
          <a:blip r:embed="rId14">
            <a:extLst>
              <a:ext uri="{28A0092B-C50C-407E-A947-70E740481C1C}">
                <a14:useLocalDpi xmlns:a14="http://schemas.microsoft.com/office/drawing/2010/main" val="0"/>
              </a:ext>
            </a:extLst>
          </a:blip>
          <a:srcRect l="528" r="80" b="-2"/>
          <a:stretch/>
        </p:blipFill>
        <p:spPr>
          <a:xfrm>
            <a:off x="263183" y="261497"/>
            <a:ext cx="1196091" cy="1194175"/>
          </a:xfrm>
          <a:prstGeom prst="rect">
            <a:avLst/>
          </a:prstGeom>
        </p:spPr>
      </p:pic>
      <p:sp>
        <p:nvSpPr>
          <p:cNvPr id="37" name="TextBox 36">
            <a:extLst>
              <a:ext uri="{FF2B5EF4-FFF2-40B4-BE49-F238E27FC236}">
                <a16:creationId xmlns:a16="http://schemas.microsoft.com/office/drawing/2014/main" id="{D5CFA74C-3648-4250-938D-D4B5DC6E3AF9}"/>
              </a:ext>
            </a:extLst>
          </p:cNvPr>
          <p:cNvSpPr txBox="1"/>
          <p:nvPr/>
        </p:nvSpPr>
        <p:spPr>
          <a:xfrm>
            <a:off x="133843" y="1420444"/>
            <a:ext cx="2597602" cy="1200329"/>
          </a:xfrm>
          <a:prstGeom prst="rect">
            <a:avLst/>
          </a:prstGeom>
          <a:noFill/>
        </p:spPr>
        <p:txBody>
          <a:bodyPr wrap="square" rtlCol="0">
            <a:spAutoFit/>
          </a:bodyPr>
          <a:lstStyle/>
          <a:p>
            <a:r>
              <a:rPr lang="en-US" sz="3600" dirty="0">
                <a:solidFill>
                  <a:schemeClr val="bg1"/>
                </a:solidFill>
              </a:rPr>
              <a:t>BUDGET </a:t>
            </a:r>
          </a:p>
          <a:p>
            <a:r>
              <a:rPr lang="en-US" sz="3600" dirty="0">
                <a:solidFill>
                  <a:schemeClr val="bg1"/>
                </a:solidFill>
              </a:rPr>
              <a:t>HIGHLIGHTS</a:t>
            </a:r>
          </a:p>
        </p:txBody>
      </p:sp>
      <p:grpSp>
        <p:nvGrpSpPr>
          <p:cNvPr id="57" name="Group 56">
            <a:extLst>
              <a:ext uri="{FF2B5EF4-FFF2-40B4-BE49-F238E27FC236}">
                <a16:creationId xmlns:a16="http://schemas.microsoft.com/office/drawing/2014/main" id="{A757D6D2-6CF1-4A71-BB35-AE7AF4CD72A8}"/>
              </a:ext>
            </a:extLst>
          </p:cNvPr>
          <p:cNvGrpSpPr/>
          <p:nvPr/>
        </p:nvGrpSpPr>
        <p:grpSpPr>
          <a:xfrm>
            <a:off x="6207597" y="4996125"/>
            <a:ext cx="2723267" cy="1332629"/>
            <a:chOff x="4458539" y="5264981"/>
            <a:chExt cx="2723267" cy="1332629"/>
          </a:xfrm>
        </p:grpSpPr>
        <p:sp>
          <p:nvSpPr>
            <p:cNvPr id="149" name="Flowchart: Alternate Process 148">
              <a:extLst>
                <a:ext uri="{FF2B5EF4-FFF2-40B4-BE49-F238E27FC236}">
                  <a16:creationId xmlns:a16="http://schemas.microsoft.com/office/drawing/2014/main" id="{605402C5-8836-4C48-B69B-BC3847377BD2}"/>
                </a:ext>
              </a:extLst>
            </p:cNvPr>
            <p:cNvSpPr/>
            <p:nvPr/>
          </p:nvSpPr>
          <p:spPr>
            <a:xfrm>
              <a:off x="4458539" y="5264981"/>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A9EB4A60-780D-4284-BBA2-D3F6978F7585}"/>
                </a:ext>
              </a:extLst>
            </p:cNvPr>
            <p:cNvSpPr txBox="1"/>
            <p:nvPr/>
          </p:nvSpPr>
          <p:spPr>
            <a:xfrm>
              <a:off x="4474957" y="5294623"/>
              <a:ext cx="1285827" cy="584775"/>
            </a:xfrm>
            <a:prstGeom prst="rect">
              <a:avLst/>
            </a:prstGeom>
            <a:noFill/>
          </p:spPr>
          <p:txBody>
            <a:bodyPr wrap="square" rtlCol="0">
              <a:spAutoFit/>
            </a:bodyPr>
            <a:lstStyle/>
            <a:p>
              <a:pPr algn="ctr"/>
              <a:r>
                <a:rPr lang="en-US" sz="1600" b="1" u="sng" dirty="0"/>
                <a:t>1 ADDT’L</a:t>
              </a:r>
            </a:p>
            <a:p>
              <a:pPr algn="ctr"/>
              <a:r>
                <a:rPr lang="en-US" sz="1600" b="1" u="sng" dirty="0"/>
                <a:t>PART TIME</a:t>
              </a:r>
            </a:p>
          </p:txBody>
        </p:sp>
        <p:pic>
          <p:nvPicPr>
            <p:cNvPr id="104" name="Graphic 103" descr="Female Profile">
              <a:extLst>
                <a:ext uri="{FF2B5EF4-FFF2-40B4-BE49-F238E27FC236}">
                  <a16:creationId xmlns:a16="http://schemas.microsoft.com/office/drawing/2014/main" id="{3242C059-E92F-491E-A695-77FD0A3C7C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20304" y="5882861"/>
              <a:ext cx="691955" cy="691955"/>
            </a:xfrm>
            <a:prstGeom prst="rect">
              <a:avLst/>
            </a:prstGeom>
          </p:spPr>
        </p:pic>
      </p:grpSp>
      <p:grpSp>
        <p:nvGrpSpPr>
          <p:cNvPr id="42" name="Group 41">
            <a:extLst>
              <a:ext uri="{FF2B5EF4-FFF2-40B4-BE49-F238E27FC236}">
                <a16:creationId xmlns:a16="http://schemas.microsoft.com/office/drawing/2014/main" id="{C9AF19B2-CDCF-48A3-A595-41D0A8419BFF}"/>
              </a:ext>
            </a:extLst>
          </p:cNvPr>
          <p:cNvGrpSpPr/>
          <p:nvPr/>
        </p:nvGrpSpPr>
        <p:grpSpPr>
          <a:xfrm>
            <a:off x="167022" y="4969395"/>
            <a:ext cx="2739776" cy="1362999"/>
            <a:chOff x="8514035" y="3643872"/>
            <a:chExt cx="2739776" cy="1362999"/>
          </a:xfrm>
        </p:grpSpPr>
        <p:sp>
          <p:nvSpPr>
            <p:cNvPr id="136" name="Flowchart: Alternate Process 135">
              <a:extLst>
                <a:ext uri="{FF2B5EF4-FFF2-40B4-BE49-F238E27FC236}">
                  <a16:creationId xmlns:a16="http://schemas.microsoft.com/office/drawing/2014/main" id="{45EC922D-242E-4041-8F8C-FED9BAD11373}"/>
                </a:ext>
              </a:extLst>
            </p:cNvPr>
            <p:cNvSpPr/>
            <p:nvPr/>
          </p:nvSpPr>
          <p:spPr>
            <a:xfrm>
              <a:off x="8514035" y="3643872"/>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9BCF735A-B103-43A5-A29D-96F250710A53}"/>
                </a:ext>
              </a:extLst>
            </p:cNvPr>
            <p:cNvSpPr txBox="1"/>
            <p:nvPr/>
          </p:nvSpPr>
          <p:spPr>
            <a:xfrm>
              <a:off x="8573358" y="3734166"/>
              <a:ext cx="1249515" cy="615553"/>
            </a:xfrm>
            <a:prstGeom prst="rect">
              <a:avLst/>
            </a:prstGeom>
            <a:noFill/>
          </p:spPr>
          <p:txBody>
            <a:bodyPr wrap="square" lIns="0" tIns="0" rIns="0" bIns="0" rtlCol="0">
              <a:spAutoFit/>
            </a:bodyPr>
            <a:lstStyle/>
            <a:p>
              <a:pPr algn="ctr"/>
              <a:r>
                <a:rPr lang="en-US" sz="2000" b="1" u="sng" dirty="0"/>
                <a:t>GF CAPITAL EXPENSES</a:t>
              </a:r>
            </a:p>
          </p:txBody>
        </p:sp>
        <p:sp>
          <p:nvSpPr>
            <p:cNvPr id="108" name="TextBox 107">
              <a:extLst>
                <a:ext uri="{FF2B5EF4-FFF2-40B4-BE49-F238E27FC236}">
                  <a16:creationId xmlns:a16="http://schemas.microsoft.com/office/drawing/2014/main" id="{93468E1D-A619-4968-8E89-B4E40EC82D9B}"/>
                </a:ext>
              </a:extLst>
            </p:cNvPr>
            <p:cNvSpPr txBox="1"/>
            <p:nvPr/>
          </p:nvSpPr>
          <p:spPr>
            <a:xfrm>
              <a:off x="9982336" y="3749555"/>
              <a:ext cx="1137624" cy="1200329"/>
            </a:xfrm>
            <a:prstGeom prst="rect">
              <a:avLst/>
            </a:prstGeom>
            <a:noFill/>
          </p:spPr>
          <p:txBody>
            <a:bodyPr wrap="square" lIns="0" tIns="0" rIns="0" bIns="0" rtlCol="0">
              <a:spAutoFit/>
            </a:bodyPr>
            <a:lstStyle/>
            <a:p>
              <a:pPr algn="ctr"/>
              <a:r>
                <a:rPr lang="en-US" b="1" dirty="0"/>
                <a:t>$1,165,282</a:t>
              </a:r>
            </a:p>
            <a:p>
              <a:pPr algn="ctr"/>
              <a:r>
                <a:rPr lang="en-US" sz="2000" b="1" dirty="0"/>
                <a:t>	</a:t>
              </a:r>
            </a:p>
            <a:p>
              <a:pPr algn="ctr"/>
              <a:endParaRPr lang="en-US" sz="2000" b="1" dirty="0"/>
            </a:p>
            <a:p>
              <a:pPr algn="ctr"/>
              <a:r>
                <a:rPr lang="en-US" sz="2000" b="1" dirty="0"/>
                <a:t>  </a:t>
              </a:r>
              <a:r>
                <a:rPr lang="en-US" b="1" dirty="0"/>
                <a:t>$668,000</a:t>
              </a:r>
            </a:p>
          </p:txBody>
        </p:sp>
        <p:sp>
          <p:nvSpPr>
            <p:cNvPr id="109" name="TextBox 108">
              <a:extLst>
                <a:ext uri="{FF2B5EF4-FFF2-40B4-BE49-F238E27FC236}">
                  <a16:creationId xmlns:a16="http://schemas.microsoft.com/office/drawing/2014/main" id="{745E2316-B26F-47D4-A61F-87D582D217FA}"/>
                </a:ext>
              </a:extLst>
            </p:cNvPr>
            <p:cNvSpPr txBox="1"/>
            <p:nvPr/>
          </p:nvSpPr>
          <p:spPr>
            <a:xfrm>
              <a:off x="10313489" y="4146146"/>
              <a:ext cx="940322" cy="307777"/>
            </a:xfrm>
            <a:prstGeom prst="rect">
              <a:avLst/>
            </a:prstGeom>
            <a:noFill/>
          </p:spPr>
          <p:txBody>
            <a:bodyPr wrap="square" lIns="0" tIns="0" rIns="0" bIns="0" rtlCol="0">
              <a:spAutoFit/>
            </a:bodyPr>
            <a:lstStyle/>
            <a:p>
              <a:r>
                <a:rPr lang="en-US" sz="2000" b="1" dirty="0"/>
                <a:t>-42.67%</a:t>
              </a:r>
            </a:p>
          </p:txBody>
        </p:sp>
        <p:sp>
          <p:nvSpPr>
            <p:cNvPr id="110" name="Arrow: Down 109">
              <a:extLst>
                <a:ext uri="{FF2B5EF4-FFF2-40B4-BE49-F238E27FC236}">
                  <a16:creationId xmlns:a16="http://schemas.microsoft.com/office/drawing/2014/main" id="{2DE4E209-3542-49CE-BC5C-E51DC3B883CE}"/>
                </a:ext>
              </a:extLst>
            </p:cNvPr>
            <p:cNvSpPr/>
            <p:nvPr/>
          </p:nvSpPr>
          <p:spPr>
            <a:xfrm>
              <a:off x="9965033" y="4233282"/>
              <a:ext cx="182880" cy="1828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descr="Park scene">
              <a:extLst>
                <a:ext uri="{FF2B5EF4-FFF2-40B4-BE49-F238E27FC236}">
                  <a16:creationId xmlns:a16="http://schemas.microsoft.com/office/drawing/2014/main" id="{D38E2CE2-A9A0-48D3-97D1-35FC76D1BCA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01040" y="4259554"/>
              <a:ext cx="747317" cy="747317"/>
            </a:xfrm>
            <a:prstGeom prst="rect">
              <a:avLst/>
            </a:prstGeom>
          </p:spPr>
        </p:pic>
      </p:grpSp>
      <p:grpSp>
        <p:nvGrpSpPr>
          <p:cNvPr id="56" name="Group 55">
            <a:extLst>
              <a:ext uri="{FF2B5EF4-FFF2-40B4-BE49-F238E27FC236}">
                <a16:creationId xmlns:a16="http://schemas.microsoft.com/office/drawing/2014/main" id="{27D7424A-7FEE-48C0-9F94-E772DFCCA49B}"/>
              </a:ext>
            </a:extLst>
          </p:cNvPr>
          <p:cNvGrpSpPr/>
          <p:nvPr/>
        </p:nvGrpSpPr>
        <p:grpSpPr>
          <a:xfrm>
            <a:off x="3179196" y="4978100"/>
            <a:ext cx="2995665" cy="1338251"/>
            <a:chOff x="866619" y="5213082"/>
            <a:chExt cx="2995665" cy="1338251"/>
          </a:xfrm>
        </p:grpSpPr>
        <p:sp>
          <p:nvSpPr>
            <p:cNvPr id="152" name="Flowchart: Alternate Process 151">
              <a:extLst>
                <a:ext uri="{FF2B5EF4-FFF2-40B4-BE49-F238E27FC236}">
                  <a16:creationId xmlns:a16="http://schemas.microsoft.com/office/drawing/2014/main" id="{C8967847-C7CD-4EE3-B805-D5C07FACC78F}"/>
                </a:ext>
              </a:extLst>
            </p:cNvPr>
            <p:cNvSpPr/>
            <p:nvPr/>
          </p:nvSpPr>
          <p:spPr>
            <a:xfrm>
              <a:off x="866619" y="5213082"/>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13D0CB49-6B8F-441F-9A53-D4D18FFBAB5B}"/>
                </a:ext>
              </a:extLst>
            </p:cNvPr>
            <p:cNvSpPr txBox="1"/>
            <p:nvPr/>
          </p:nvSpPr>
          <p:spPr>
            <a:xfrm>
              <a:off x="1031264" y="5277135"/>
              <a:ext cx="1019477" cy="615553"/>
            </a:xfrm>
            <a:prstGeom prst="rect">
              <a:avLst/>
            </a:prstGeom>
            <a:noFill/>
          </p:spPr>
          <p:txBody>
            <a:bodyPr wrap="square" lIns="0" tIns="0" rIns="0" bIns="0" rtlCol="0">
              <a:spAutoFit/>
            </a:bodyPr>
            <a:lstStyle/>
            <a:p>
              <a:pPr algn="ctr"/>
              <a:r>
                <a:rPr lang="en-US" sz="2000" b="1" u="sng" dirty="0"/>
                <a:t>STAFFING BUDGET</a:t>
              </a:r>
            </a:p>
          </p:txBody>
        </p:sp>
        <p:sp>
          <p:nvSpPr>
            <p:cNvPr id="115" name="TextBox 114">
              <a:extLst>
                <a:ext uri="{FF2B5EF4-FFF2-40B4-BE49-F238E27FC236}">
                  <a16:creationId xmlns:a16="http://schemas.microsoft.com/office/drawing/2014/main" id="{4416E84A-DFBE-4C3B-9408-20026D3744DF}"/>
                </a:ext>
              </a:extLst>
            </p:cNvPr>
            <p:cNvSpPr txBox="1"/>
            <p:nvPr/>
          </p:nvSpPr>
          <p:spPr>
            <a:xfrm>
              <a:off x="2512445" y="5356176"/>
              <a:ext cx="1349839" cy="1107996"/>
            </a:xfrm>
            <a:prstGeom prst="rect">
              <a:avLst/>
            </a:prstGeom>
            <a:noFill/>
          </p:spPr>
          <p:txBody>
            <a:bodyPr wrap="square" lIns="0" tIns="0" rIns="0" bIns="0" rtlCol="0">
              <a:spAutoFit/>
            </a:bodyPr>
            <a:lstStyle/>
            <a:p>
              <a:r>
                <a:rPr lang="en-US" b="1" dirty="0"/>
                <a:t>$743,337</a:t>
              </a:r>
            </a:p>
            <a:p>
              <a:r>
                <a:rPr lang="en-US" b="1" dirty="0"/>
                <a:t>	</a:t>
              </a:r>
            </a:p>
            <a:p>
              <a:endParaRPr lang="en-US" b="1" dirty="0"/>
            </a:p>
            <a:p>
              <a:r>
                <a:rPr lang="en-US" b="1" dirty="0"/>
                <a:t>$752,603</a:t>
              </a:r>
            </a:p>
          </p:txBody>
        </p:sp>
        <p:sp>
          <p:nvSpPr>
            <p:cNvPr id="116" name="TextBox 115">
              <a:extLst>
                <a:ext uri="{FF2B5EF4-FFF2-40B4-BE49-F238E27FC236}">
                  <a16:creationId xmlns:a16="http://schemas.microsoft.com/office/drawing/2014/main" id="{EBD26B39-69F8-4371-BCFC-6BC35F128647}"/>
                </a:ext>
              </a:extLst>
            </p:cNvPr>
            <p:cNvSpPr txBox="1"/>
            <p:nvPr/>
          </p:nvSpPr>
          <p:spPr>
            <a:xfrm>
              <a:off x="2651801" y="5744540"/>
              <a:ext cx="895350" cy="276999"/>
            </a:xfrm>
            <a:prstGeom prst="rect">
              <a:avLst/>
            </a:prstGeom>
            <a:noFill/>
          </p:spPr>
          <p:txBody>
            <a:bodyPr wrap="square" lIns="0" tIns="0" rIns="0" bIns="0" rtlCol="0">
              <a:spAutoFit/>
            </a:bodyPr>
            <a:lstStyle/>
            <a:p>
              <a:r>
                <a:rPr lang="en-US" b="1" dirty="0"/>
                <a:t>+ $9,266</a:t>
              </a:r>
            </a:p>
          </p:txBody>
        </p:sp>
        <p:sp>
          <p:nvSpPr>
            <p:cNvPr id="117" name="Arrow: Up 116">
              <a:extLst>
                <a:ext uri="{FF2B5EF4-FFF2-40B4-BE49-F238E27FC236}">
                  <a16:creationId xmlns:a16="http://schemas.microsoft.com/office/drawing/2014/main" id="{B4E08C86-0610-4640-B4E7-C1C3BCAFD097}"/>
                </a:ext>
              </a:extLst>
            </p:cNvPr>
            <p:cNvSpPr/>
            <p:nvPr/>
          </p:nvSpPr>
          <p:spPr>
            <a:xfrm>
              <a:off x="2364869" y="5790236"/>
              <a:ext cx="182880" cy="1828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descr="Office worker">
              <a:extLst>
                <a:ext uri="{FF2B5EF4-FFF2-40B4-BE49-F238E27FC236}">
                  <a16:creationId xmlns:a16="http://schemas.microsoft.com/office/drawing/2014/main" id="{B1D1B4FF-F185-4A50-B555-95C14B9245E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96742" y="5804016"/>
              <a:ext cx="747317" cy="747317"/>
            </a:xfrm>
            <a:prstGeom prst="rect">
              <a:avLst/>
            </a:prstGeom>
          </p:spPr>
        </p:pic>
      </p:grpSp>
      <p:grpSp>
        <p:nvGrpSpPr>
          <p:cNvPr id="58" name="Group 57">
            <a:extLst>
              <a:ext uri="{FF2B5EF4-FFF2-40B4-BE49-F238E27FC236}">
                <a16:creationId xmlns:a16="http://schemas.microsoft.com/office/drawing/2014/main" id="{D8C5369D-154E-4EE2-B532-4FDAE838FC9C}"/>
              </a:ext>
            </a:extLst>
          </p:cNvPr>
          <p:cNvGrpSpPr/>
          <p:nvPr/>
        </p:nvGrpSpPr>
        <p:grpSpPr>
          <a:xfrm>
            <a:off x="9210264" y="4966161"/>
            <a:ext cx="2723267" cy="1370370"/>
            <a:chOff x="8471225" y="5250678"/>
            <a:chExt cx="2723267" cy="1370370"/>
          </a:xfrm>
        </p:grpSpPr>
        <p:sp>
          <p:nvSpPr>
            <p:cNvPr id="128" name="Flowchart: Alternate Process 127">
              <a:extLst>
                <a:ext uri="{FF2B5EF4-FFF2-40B4-BE49-F238E27FC236}">
                  <a16:creationId xmlns:a16="http://schemas.microsoft.com/office/drawing/2014/main" id="{42A6724E-D229-43C0-ABB3-DBB6D7E49052}"/>
                </a:ext>
              </a:extLst>
            </p:cNvPr>
            <p:cNvSpPr/>
            <p:nvPr/>
          </p:nvSpPr>
          <p:spPr>
            <a:xfrm>
              <a:off x="8471225" y="5250678"/>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01813DC-B1B1-44C3-802A-C11FB6B428B6}"/>
                </a:ext>
              </a:extLst>
            </p:cNvPr>
            <p:cNvSpPr txBox="1"/>
            <p:nvPr/>
          </p:nvSpPr>
          <p:spPr>
            <a:xfrm>
              <a:off x="8550320" y="5288419"/>
              <a:ext cx="1073752" cy="615553"/>
            </a:xfrm>
            <a:prstGeom prst="rect">
              <a:avLst/>
            </a:prstGeom>
            <a:noFill/>
          </p:spPr>
          <p:txBody>
            <a:bodyPr wrap="square" lIns="0" tIns="0" rIns="0" bIns="0" rtlCol="0">
              <a:spAutoFit/>
            </a:bodyPr>
            <a:lstStyle/>
            <a:p>
              <a:pPr algn="ctr"/>
              <a:r>
                <a:rPr lang="en-US" sz="2000" b="1" u="sng" dirty="0"/>
                <a:t>TOTAL </a:t>
              </a:r>
            </a:p>
            <a:p>
              <a:pPr algn="ctr"/>
              <a:r>
                <a:rPr lang="en-US" sz="2000" b="1" u="sng" dirty="0"/>
                <a:t>BUDGET</a:t>
              </a:r>
            </a:p>
          </p:txBody>
        </p:sp>
        <p:sp>
          <p:nvSpPr>
            <p:cNvPr id="122" name="TextBox 121">
              <a:extLst>
                <a:ext uri="{FF2B5EF4-FFF2-40B4-BE49-F238E27FC236}">
                  <a16:creationId xmlns:a16="http://schemas.microsoft.com/office/drawing/2014/main" id="{81CEE6AE-7B6B-49FB-80C7-9484E4B1E1A3}"/>
                </a:ext>
              </a:extLst>
            </p:cNvPr>
            <p:cNvSpPr txBox="1"/>
            <p:nvPr/>
          </p:nvSpPr>
          <p:spPr>
            <a:xfrm>
              <a:off x="9936725" y="5335662"/>
              <a:ext cx="1133822" cy="1169551"/>
            </a:xfrm>
            <a:prstGeom prst="rect">
              <a:avLst/>
            </a:prstGeom>
            <a:noFill/>
          </p:spPr>
          <p:txBody>
            <a:bodyPr wrap="square" lIns="0" tIns="0" rIns="0" bIns="0" rtlCol="0">
              <a:spAutoFit/>
            </a:bodyPr>
            <a:lstStyle/>
            <a:p>
              <a:pPr algn="ctr"/>
              <a:r>
                <a:rPr lang="en-US" b="1" dirty="0"/>
                <a:t>$4,590,159</a:t>
              </a:r>
            </a:p>
            <a:p>
              <a:r>
                <a:rPr lang="en-US" sz="2000" b="1" dirty="0"/>
                <a:t>	</a:t>
              </a:r>
            </a:p>
            <a:p>
              <a:endParaRPr lang="en-US" sz="2000" b="1" dirty="0"/>
            </a:p>
            <a:p>
              <a:pPr algn="ctr"/>
              <a:r>
                <a:rPr lang="en-US" b="1" dirty="0"/>
                <a:t>$4,281,017</a:t>
              </a:r>
            </a:p>
          </p:txBody>
        </p:sp>
        <p:sp>
          <p:nvSpPr>
            <p:cNvPr id="124" name="TextBox 123">
              <a:extLst>
                <a:ext uri="{FF2B5EF4-FFF2-40B4-BE49-F238E27FC236}">
                  <a16:creationId xmlns:a16="http://schemas.microsoft.com/office/drawing/2014/main" id="{5657E8DB-A8BB-47AB-9F2A-55D7CC3C8FF9}"/>
                </a:ext>
              </a:extLst>
            </p:cNvPr>
            <p:cNvSpPr txBox="1"/>
            <p:nvPr/>
          </p:nvSpPr>
          <p:spPr>
            <a:xfrm>
              <a:off x="10418957" y="5750084"/>
              <a:ext cx="760526" cy="307777"/>
            </a:xfrm>
            <a:prstGeom prst="rect">
              <a:avLst/>
            </a:prstGeom>
            <a:noFill/>
          </p:spPr>
          <p:txBody>
            <a:bodyPr wrap="square" lIns="0" tIns="0" rIns="0" bIns="0" rtlCol="0">
              <a:spAutoFit/>
            </a:bodyPr>
            <a:lstStyle/>
            <a:p>
              <a:r>
                <a:rPr lang="en-US" sz="2000" b="1" dirty="0"/>
                <a:t>-6.73%</a:t>
              </a:r>
            </a:p>
          </p:txBody>
        </p:sp>
        <p:sp>
          <p:nvSpPr>
            <p:cNvPr id="125" name="Arrow: Down 124">
              <a:extLst>
                <a:ext uri="{FF2B5EF4-FFF2-40B4-BE49-F238E27FC236}">
                  <a16:creationId xmlns:a16="http://schemas.microsoft.com/office/drawing/2014/main" id="{B7049EDE-6D3E-44B5-9BAB-9288F53A72EA}"/>
                </a:ext>
              </a:extLst>
            </p:cNvPr>
            <p:cNvSpPr/>
            <p:nvPr/>
          </p:nvSpPr>
          <p:spPr>
            <a:xfrm>
              <a:off x="9952592" y="5813738"/>
              <a:ext cx="182880" cy="1828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Graphic 125" descr="Mathematics">
              <a:extLst>
                <a:ext uri="{FF2B5EF4-FFF2-40B4-BE49-F238E27FC236}">
                  <a16:creationId xmlns:a16="http://schemas.microsoft.com/office/drawing/2014/main" id="{E23CBFB3-6D08-40E1-8CAA-F0BCE73D7DC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719405" y="5836093"/>
              <a:ext cx="784955" cy="784955"/>
            </a:xfrm>
            <a:prstGeom prst="rect">
              <a:avLst/>
            </a:prstGeom>
          </p:spPr>
        </p:pic>
      </p:grpSp>
      <p:grpSp>
        <p:nvGrpSpPr>
          <p:cNvPr id="46" name="Group 45">
            <a:extLst>
              <a:ext uri="{FF2B5EF4-FFF2-40B4-BE49-F238E27FC236}">
                <a16:creationId xmlns:a16="http://schemas.microsoft.com/office/drawing/2014/main" id="{F2503355-EDF4-4351-8AB9-32E315DACBDA}"/>
              </a:ext>
            </a:extLst>
          </p:cNvPr>
          <p:cNvGrpSpPr/>
          <p:nvPr/>
        </p:nvGrpSpPr>
        <p:grpSpPr>
          <a:xfrm>
            <a:off x="8986185" y="659204"/>
            <a:ext cx="2980497" cy="1332629"/>
            <a:chOff x="645124" y="1988078"/>
            <a:chExt cx="2980497" cy="1332629"/>
          </a:xfrm>
        </p:grpSpPr>
        <p:sp>
          <p:nvSpPr>
            <p:cNvPr id="134" name="Flowchart: Alternate Process 133">
              <a:extLst>
                <a:ext uri="{FF2B5EF4-FFF2-40B4-BE49-F238E27FC236}">
                  <a16:creationId xmlns:a16="http://schemas.microsoft.com/office/drawing/2014/main" id="{963E62AB-34DB-4421-9277-F3AF5C4231EA}"/>
                </a:ext>
              </a:extLst>
            </p:cNvPr>
            <p:cNvSpPr/>
            <p:nvPr/>
          </p:nvSpPr>
          <p:spPr>
            <a:xfrm>
              <a:off x="869204" y="1988078"/>
              <a:ext cx="2723267" cy="1332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FCD4AA2A-9DE0-47C4-A733-D07409F1DF5D}"/>
                </a:ext>
              </a:extLst>
            </p:cNvPr>
            <p:cNvSpPr txBox="1"/>
            <p:nvPr/>
          </p:nvSpPr>
          <p:spPr>
            <a:xfrm>
              <a:off x="645124" y="2120459"/>
              <a:ext cx="1805699" cy="553998"/>
            </a:xfrm>
            <a:prstGeom prst="rect">
              <a:avLst/>
            </a:prstGeom>
            <a:noFill/>
          </p:spPr>
          <p:txBody>
            <a:bodyPr wrap="square" lIns="0" tIns="0" rIns="0" bIns="0" rtlCol="0">
              <a:spAutoFit/>
            </a:bodyPr>
            <a:lstStyle/>
            <a:p>
              <a:pPr algn="ctr"/>
              <a:r>
                <a:rPr lang="en-US" b="1" dirty="0"/>
                <a:t>RESIDENTIAL </a:t>
              </a:r>
            </a:p>
            <a:p>
              <a:pPr algn="ctr"/>
              <a:r>
                <a:rPr lang="en-US" b="1" dirty="0"/>
                <a:t>95%</a:t>
              </a:r>
            </a:p>
          </p:txBody>
        </p:sp>
        <p:pic>
          <p:nvPicPr>
            <p:cNvPr id="168" name="Graphic 167" descr="Factory">
              <a:extLst>
                <a:ext uri="{FF2B5EF4-FFF2-40B4-BE49-F238E27FC236}">
                  <a16:creationId xmlns:a16="http://schemas.microsoft.com/office/drawing/2014/main" id="{7C8EE0FE-D839-4752-BC85-712BF7BACAB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526713" y="2099931"/>
              <a:ext cx="598162" cy="598162"/>
            </a:xfrm>
            <a:prstGeom prst="rect">
              <a:avLst/>
            </a:prstGeom>
          </p:spPr>
        </p:pic>
        <p:pic>
          <p:nvPicPr>
            <p:cNvPr id="169" name="Graphic 168" descr="House">
              <a:extLst>
                <a:ext uri="{FF2B5EF4-FFF2-40B4-BE49-F238E27FC236}">
                  <a16:creationId xmlns:a16="http://schemas.microsoft.com/office/drawing/2014/main" id="{11E01204-F3EE-4700-977B-6E41F4A1DA8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80993" y="2617082"/>
              <a:ext cx="691724" cy="691724"/>
            </a:xfrm>
            <a:prstGeom prst="rect">
              <a:avLst/>
            </a:prstGeom>
          </p:spPr>
        </p:pic>
        <p:sp>
          <p:nvSpPr>
            <p:cNvPr id="15" name="TextBox 14">
              <a:extLst>
                <a:ext uri="{FF2B5EF4-FFF2-40B4-BE49-F238E27FC236}">
                  <a16:creationId xmlns:a16="http://schemas.microsoft.com/office/drawing/2014/main" id="{25238009-A670-4E3D-8C75-9FE6CF73E50F}"/>
                </a:ext>
              </a:extLst>
            </p:cNvPr>
            <p:cNvSpPr txBox="1"/>
            <p:nvPr/>
          </p:nvSpPr>
          <p:spPr>
            <a:xfrm>
              <a:off x="2123687" y="2709453"/>
              <a:ext cx="1501934" cy="553998"/>
            </a:xfrm>
            <a:prstGeom prst="rect">
              <a:avLst/>
            </a:prstGeom>
            <a:noFill/>
          </p:spPr>
          <p:txBody>
            <a:bodyPr wrap="square" lIns="0" tIns="0" rIns="0" bIns="0" rtlCol="0">
              <a:spAutoFit/>
            </a:bodyPr>
            <a:lstStyle/>
            <a:p>
              <a:pPr algn="ctr"/>
              <a:r>
                <a:rPr lang="en-US" b="1" dirty="0"/>
                <a:t>COMMERCIAL 5%</a:t>
              </a:r>
            </a:p>
          </p:txBody>
        </p:sp>
        <p:cxnSp>
          <p:nvCxnSpPr>
            <p:cNvPr id="45" name="Straight Connector 44">
              <a:extLst>
                <a:ext uri="{FF2B5EF4-FFF2-40B4-BE49-F238E27FC236}">
                  <a16:creationId xmlns:a16="http://schemas.microsoft.com/office/drawing/2014/main" id="{D7EDEFC4-9543-40C2-9BD9-CEB9052F1689}"/>
                </a:ext>
              </a:extLst>
            </p:cNvPr>
            <p:cNvCxnSpPr/>
            <p:nvPr/>
          </p:nvCxnSpPr>
          <p:spPr>
            <a:xfrm flipH="1">
              <a:off x="1960688" y="2099931"/>
              <a:ext cx="490135" cy="1163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386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46007"/>
            <a:ext cx="6684131" cy="390942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9961CCE-F934-4171-B7BF-B8DCF9D3EE63}"/>
              </a:ext>
            </a:extLst>
          </p:cNvPr>
          <p:cNvSpPr>
            <a:spLocks noGrp="1"/>
          </p:cNvSpPr>
          <p:nvPr>
            <p:ph idx="1"/>
          </p:nvPr>
        </p:nvSpPr>
        <p:spPr>
          <a:xfrm>
            <a:off x="5363497" y="761999"/>
            <a:ext cx="6038511" cy="3340746"/>
          </a:xfrm>
        </p:spPr>
        <p:txBody>
          <a:bodyPr anchor="ctr">
            <a:normAutofit/>
          </a:bodyPr>
          <a:lstStyle/>
          <a:p>
            <a:pPr>
              <a:buFont typeface="Wingdings" panose="05000000000000000000" pitchFamily="2" charset="2"/>
              <a:buChar char="Ø"/>
            </a:pPr>
            <a:r>
              <a:rPr lang="en-US" sz="1300" dirty="0">
                <a:latin typeface="Arial" panose="020B0604020202020204" pitchFamily="34" charset="0"/>
                <a:cs typeface="Arial" panose="020B0604020202020204" pitchFamily="34" charset="0"/>
              </a:rPr>
              <a:t>Maintained GF and UF Fees throughout FY22</a:t>
            </a:r>
          </a:p>
          <a:p>
            <a:pPr>
              <a:buFont typeface="Wingdings" panose="05000000000000000000" pitchFamily="2" charset="2"/>
              <a:buChar char="Ø"/>
            </a:pPr>
            <a:r>
              <a:rPr lang="en-US" sz="1300" dirty="0">
                <a:latin typeface="Arial" panose="020B0604020202020204" pitchFamily="34" charset="0"/>
                <a:cs typeface="Arial" panose="020B0604020202020204" pitchFamily="34" charset="0"/>
              </a:rPr>
              <a:t>UF Overhead Transfer from GF to support Utility Operations equals 11.2% of Total Utility Fund Expenditures</a:t>
            </a:r>
          </a:p>
          <a:p>
            <a:pPr>
              <a:buFont typeface="Wingdings" panose="05000000000000000000" pitchFamily="2" charset="2"/>
              <a:buChar char="Ø"/>
            </a:pPr>
            <a:r>
              <a:rPr lang="en-US" sz="1300" dirty="0">
                <a:latin typeface="Arial" panose="020B0604020202020204" pitchFamily="34" charset="0"/>
                <a:cs typeface="Arial" panose="020B0604020202020204" pitchFamily="34" charset="0"/>
              </a:rPr>
              <a:t>Debt Service Ratio Limits per Town’s Financial Policy is 15%; </a:t>
            </a:r>
          </a:p>
          <a:p>
            <a:pPr lvl="2">
              <a:buFont typeface="Wingdings" panose="05000000000000000000" pitchFamily="2" charset="2"/>
              <a:buChar char="v"/>
            </a:pPr>
            <a:r>
              <a:rPr lang="en-US" sz="1100" dirty="0">
                <a:latin typeface="Arial" panose="020B0604020202020204" pitchFamily="34" charset="0"/>
                <a:cs typeface="Arial" panose="020B0604020202020204" pitchFamily="34" charset="0"/>
              </a:rPr>
              <a:t>GF Debt Service Ratio 6.42%</a:t>
            </a:r>
          </a:p>
          <a:p>
            <a:pPr lvl="2">
              <a:buFont typeface="Wingdings" panose="05000000000000000000" pitchFamily="2" charset="2"/>
              <a:buChar char="v"/>
            </a:pPr>
            <a:r>
              <a:rPr lang="en-US" sz="1100" dirty="0">
                <a:latin typeface="Arial" panose="020B0604020202020204" pitchFamily="34" charset="0"/>
                <a:cs typeface="Arial" panose="020B0604020202020204" pitchFamily="34" charset="0"/>
              </a:rPr>
              <a:t>UF Debt Service Ratio 18.82%</a:t>
            </a:r>
          </a:p>
          <a:p>
            <a:pPr>
              <a:buFont typeface="Wingdings" panose="05000000000000000000" pitchFamily="2" charset="2"/>
              <a:buChar char="Ø"/>
            </a:pPr>
            <a:r>
              <a:rPr lang="en-US" sz="1300" dirty="0">
                <a:latin typeface="Arial" panose="020B0604020202020204" pitchFamily="34" charset="0"/>
                <a:cs typeface="Arial" panose="020B0604020202020204" pitchFamily="34" charset="0"/>
              </a:rPr>
              <a:t>Increase in future Household Projection is quite limited to 2 Additional Units, indicating Slow Growth in Residential Development, and zero Growth in Commercial Industrial Development in FY22</a:t>
            </a:r>
          </a:p>
          <a:p>
            <a:pPr>
              <a:buFont typeface="Wingdings" panose="05000000000000000000" pitchFamily="2" charset="2"/>
              <a:buChar char="Ø"/>
            </a:pPr>
            <a:r>
              <a:rPr lang="en-US" sz="1300" dirty="0">
                <a:latin typeface="Arial" panose="020B0604020202020204" pitchFamily="34" charset="0"/>
                <a:cs typeface="Arial" panose="020B0604020202020204" pitchFamily="34" charset="0"/>
              </a:rPr>
              <a:t>In FY22 it is Projected that the Total Number of Households will Increase to 836 Households</a:t>
            </a:r>
          </a:p>
          <a:p>
            <a:pPr>
              <a:buFont typeface="Wingdings" panose="05000000000000000000" pitchFamily="2" charset="2"/>
              <a:buChar char="Ø"/>
            </a:pPr>
            <a:r>
              <a:rPr lang="en-US" sz="1300" dirty="0">
                <a:latin typeface="Arial" panose="020B0604020202020204" pitchFamily="34" charset="0"/>
                <a:cs typeface="Arial" panose="020B0604020202020204" pitchFamily="34" charset="0"/>
              </a:rPr>
              <a:t>Estimated Population may Increase from 2,827 to 2,834 (Does not include 2020 Census Figures)</a:t>
            </a:r>
          </a:p>
          <a:p>
            <a:pPr marL="0" indent="0">
              <a:buNone/>
            </a:pPr>
            <a:endParaRPr lang="en-US" sz="1300" dirty="0"/>
          </a:p>
        </p:txBody>
      </p:sp>
      <p:sp>
        <p:nvSpPr>
          <p:cNvPr id="20" name="Rectangle 19">
            <a:extLst>
              <a:ext uri="{FF2B5EF4-FFF2-40B4-BE49-F238E27FC236}">
                <a16:creationId xmlns:a16="http://schemas.microsoft.com/office/drawing/2014/main" id="{DA8C96A0-EF0E-412E-A66C-927306CC7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538155"/>
            <a:ext cx="2107497" cy="1869241"/>
          </a:xfrm>
          <a:prstGeom prst="rect">
            <a:avLst/>
          </a:prstGeom>
          <a:solidFill>
            <a:srgbClr val="96BAE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Icon&#10;&#10;Description automatically generated">
            <a:extLst>
              <a:ext uri="{FF2B5EF4-FFF2-40B4-BE49-F238E27FC236}">
                <a16:creationId xmlns:a16="http://schemas.microsoft.com/office/drawing/2014/main" id="{B3F0B432-ED2D-4A08-B308-6259EA77FC97}"/>
              </a:ext>
            </a:extLst>
          </p:cNvPr>
          <p:cNvPicPr>
            <a:picLocks noChangeAspect="1"/>
          </p:cNvPicPr>
          <p:nvPr/>
        </p:nvPicPr>
        <p:blipFill rotWithShape="1">
          <a:blip r:embed="rId2">
            <a:extLst>
              <a:ext uri="{28A0092B-C50C-407E-A947-70E740481C1C}">
                <a14:useLocalDpi xmlns:a14="http://schemas.microsoft.com/office/drawing/2010/main" val="0"/>
              </a:ext>
            </a:extLst>
          </a:blip>
          <a:srcRect l="528" r="80" b="-2"/>
          <a:stretch/>
        </p:blipFill>
        <p:spPr>
          <a:xfrm>
            <a:off x="904320" y="1378966"/>
            <a:ext cx="1369957" cy="1367763"/>
          </a:xfrm>
          <a:prstGeom prst="rect">
            <a:avLst/>
          </a:prstGeom>
        </p:spPr>
      </p:pic>
      <p:sp>
        <p:nvSpPr>
          <p:cNvPr id="22" name="Rectangle 21">
            <a:extLst>
              <a:ext uri="{FF2B5EF4-FFF2-40B4-BE49-F238E27FC236}">
                <a16:creationId xmlns:a16="http://schemas.microsoft.com/office/drawing/2014/main" id="{BC277716-F819-4F83-AFBD-CF40D7FEC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6094" y="4538155"/>
            <a:ext cx="2107497" cy="1869241"/>
          </a:xfrm>
          <a:prstGeom prst="rect">
            <a:avLst/>
          </a:prstGeom>
          <a:solidFill>
            <a:srgbClr val="96BAE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3">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32968" y="4538155"/>
            <a:ext cx="2087896" cy="1869241"/>
          </a:xfrm>
          <a:prstGeom prst="rect">
            <a:avLst/>
          </a:prstGeom>
          <a:solidFill>
            <a:srgbClr val="798AA1">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a:extLst>
              <a:ext uri="{FF2B5EF4-FFF2-40B4-BE49-F238E27FC236}">
                <a16:creationId xmlns:a16="http://schemas.microsoft.com/office/drawing/2014/main" id="{24160A0F-33F6-4C45-8BA6-155ECE8FB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686" y="4538153"/>
            <a:ext cx="2087896" cy="1869240"/>
          </a:xfrm>
          <a:prstGeom prst="rect">
            <a:avLst/>
          </a:prstGeom>
        </p:spPr>
      </p:pic>
      <p:pic>
        <p:nvPicPr>
          <p:cNvPr id="17" name="Picture 16">
            <a:extLst>
              <a:ext uri="{FF2B5EF4-FFF2-40B4-BE49-F238E27FC236}">
                <a16:creationId xmlns:a16="http://schemas.microsoft.com/office/drawing/2014/main" id="{7B762167-DA90-42AC-B8E6-0246104F5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240" y="4538153"/>
            <a:ext cx="2051034" cy="1869241"/>
          </a:xfrm>
          <a:prstGeom prst="rect">
            <a:avLst/>
          </a:prstGeom>
        </p:spPr>
      </p:pic>
      <p:sp>
        <p:nvSpPr>
          <p:cNvPr id="15" name="TextBox 14">
            <a:extLst>
              <a:ext uri="{FF2B5EF4-FFF2-40B4-BE49-F238E27FC236}">
                <a16:creationId xmlns:a16="http://schemas.microsoft.com/office/drawing/2014/main" id="{74805BBA-7C28-4440-8BED-4F39143CE67E}"/>
              </a:ext>
            </a:extLst>
          </p:cNvPr>
          <p:cNvSpPr txBox="1"/>
          <p:nvPr/>
        </p:nvSpPr>
        <p:spPr>
          <a:xfrm>
            <a:off x="843660" y="3109803"/>
            <a:ext cx="3639172" cy="1754326"/>
          </a:xfrm>
          <a:prstGeom prst="rect">
            <a:avLst/>
          </a:prstGeom>
          <a:noFill/>
        </p:spPr>
        <p:txBody>
          <a:bodyPr wrap="square" rtlCol="0">
            <a:spAutoFit/>
          </a:bodyPr>
          <a:lstStyle/>
          <a:p>
            <a:r>
              <a:rPr lang="en-US" sz="3600" dirty="0">
                <a:solidFill>
                  <a:schemeClr val="bg1"/>
                </a:solidFill>
              </a:rPr>
              <a:t>BUDGET </a:t>
            </a:r>
          </a:p>
          <a:p>
            <a:r>
              <a:rPr lang="en-US" sz="3600" dirty="0">
                <a:solidFill>
                  <a:schemeClr val="bg1"/>
                </a:solidFill>
              </a:rPr>
              <a:t>HIGHLIGHTS</a:t>
            </a:r>
            <a:r>
              <a:rPr lang="en-US" sz="3600" dirty="0">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(Cont’d)</a:t>
            </a:r>
            <a:endParaRPr lang="en-US" sz="3600" dirty="0">
              <a:solidFill>
                <a:schemeClr val="bg1"/>
              </a:solidFill>
            </a:endParaRPr>
          </a:p>
        </p:txBody>
      </p:sp>
      <p:pic>
        <p:nvPicPr>
          <p:cNvPr id="2" name="Picture 1">
            <a:extLst>
              <a:ext uri="{FF2B5EF4-FFF2-40B4-BE49-F238E27FC236}">
                <a16:creationId xmlns:a16="http://schemas.microsoft.com/office/drawing/2014/main" id="{522441F1-19AC-498F-B06D-1DAAA98E8F65}"/>
              </a:ext>
            </a:extLst>
          </p:cNvPr>
          <p:cNvPicPr>
            <a:picLocks noChangeAspect="1"/>
          </p:cNvPicPr>
          <p:nvPr/>
        </p:nvPicPr>
        <p:blipFill>
          <a:blip r:embed="rId5"/>
          <a:stretch>
            <a:fillRect/>
          </a:stretch>
        </p:blipFill>
        <p:spPr>
          <a:xfrm>
            <a:off x="7346093" y="4595662"/>
            <a:ext cx="2126024" cy="1754221"/>
          </a:xfrm>
          <a:prstGeom prst="rect">
            <a:avLst/>
          </a:prstGeom>
        </p:spPr>
      </p:pic>
    </p:spTree>
    <p:extLst>
      <p:ext uri="{BB962C8B-B14F-4D97-AF65-F5344CB8AC3E}">
        <p14:creationId xmlns:p14="http://schemas.microsoft.com/office/powerpoint/2010/main" val="263266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710D-C3B4-4B2D-B117-F4282A56CB77}"/>
              </a:ext>
            </a:extLst>
          </p:cNvPr>
          <p:cNvSpPr>
            <a:spLocks noGrp="1"/>
          </p:cNvSpPr>
          <p:nvPr>
            <p:ph type="title"/>
          </p:nvPr>
        </p:nvSpPr>
        <p:spPr>
          <a:xfrm>
            <a:off x="258998" y="268185"/>
            <a:ext cx="8178914" cy="585587"/>
          </a:xfrm>
        </p:spPr>
        <p:txBody>
          <a:bodyPr lIns="0" tIns="0" rIns="0" bIns="0">
            <a:normAutofit/>
          </a:bodyPr>
          <a:lstStyle/>
          <a:p>
            <a:r>
              <a:rPr lang="en-US" sz="3800" dirty="0">
                <a:latin typeface="Arial" panose="020B0604020202020204" pitchFamily="34" charset="0"/>
                <a:cs typeface="Arial" panose="020B0604020202020204" pitchFamily="34" charset="0"/>
              </a:rPr>
              <a:t>HOW YOUR GF DOLLAR IS SPENT</a:t>
            </a:r>
            <a:endParaRPr lang="en-US" sz="38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9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6B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9A943C-1C02-42AB-B784-539DD4394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850" y="2545408"/>
            <a:ext cx="1774005" cy="1767182"/>
          </a:xfrm>
          <a:prstGeom prst="rect">
            <a:avLst/>
          </a:prstGeom>
        </p:spPr>
      </p:pic>
      <p:pic>
        <p:nvPicPr>
          <p:cNvPr id="12" name="Picture 11">
            <a:extLst>
              <a:ext uri="{FF2B5EF4-FFF2-40B4-BE49-F238E27FC236}">
                <a16:creationId xmlns:a16="http://schemas.microsoft.com/office/drawing/2014/main" id="{8659730E-0AA5-4A4B-800C-C1A1B9F9B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4" y="1396053"/>
            <a:ext cx="6572058" cy="4499238"/>
          </a:xfrm>
          <a:prstGeom prst="rect">
            <a:avLst/>
          </a:prstGeom>
        </p:spPr>
      </p:pic>
      <p:pic>
        <p:nvPicPr>
          <p:cNvPr id="16" name="Picture 15">
            <a:extLst>
              <a:ext uri="{FF2B5EF4-FFF2-40B4-BE49-F238E27FC236}">
                <a16:creationId xmlns:a16="http://schemas.microsoft.com/office/drawing/2014/main" id="{80237F66-A347-4FB5-B61A-8FC6A1D7EE91}"/>
              </a:ext>
            </a:extLst>
          </p:cNvPr>
          <p:cNvPicPr>
            <a:picLocks noChangeAspect="1"/>
          </p:cNvPicPr>
          <p:nvPr/>
        </p:nvPicPr>
        <p:blipFill>
          <a:blip r:embed="rId4"/>
          <a:stretch>
            <a:fillRect/>
          </a:stretch>
        </p:blipFill>
        <p:spPr>
          <a:xfrm>
            <a:off x="1614520" y="969756"/>
            <a:ext cx="4067175" cy="1019175"/>
          </a:xfrm>
          <a:prstGeom prst="rect">
            <a:avLst/>
          </a:prstGeom>
        </p:spPr>
      </p:pic>
      <p:pic>
        <p:nvPicPr>
          <p:cNvPr id="17" name="Picture 16">
            <a:extLst>
              <a:ext uri="{FF2B5EF4-FFF2-40B4-BE49-F238E27FC236}">
                <a16:creationId xmlns:a16="http://schemas.microsoft.com/office/drawing/2014/main" id="{40DCDB53-44F9-494C-9FFD-DF2A1E0BA8EE}"/>
              </a:ext>
            </a:extLst>
          </p:cNvPr>
          <p:cNvPicPr>
            <a:picLocks noChangeAspect="1"/>
          </p:cNvPicPr>
          <p:nvPr/>
        </p:nvPicPr>
        <p:blipFill>
          <a:blip r:embed="rId5"/>
          <a:stretch>
            <a:fillRect/>
          </a:stretch>
        </p:blipFill>
        <p:spPr>
          <a:xfrm>
            <a:off x="476328" y="2115787"/>
            <a:ext cx="4076700" cy="628650"/>
          </a:xfrm>
          <a:prstGeom prst="rect">
            <a:avLst/>
          </a:prstGeom>
        </p:spPr>
      </p:pic>
      <p:pic>
        <p:nvPicPr>
          <p:cNvPr id="44" name="Picture 43">
            <a:extLst>
              <a:ext uri="{FF2B5EF4-FFF2-40B4-BE49-F238E27FC236}">
                <a16:creationId xmlns:a16="http://schemas.microsoft.com/office/drawing/2014/main" id="{6D5B7FB9-2582-45CC-8CC4-F2D10A1B723D}"/>
              </a:ext>
            </a:extLst>
          </p:cNvPr>
          <p:cNvPicPr>
            <a:picLocks noChangeAspect="1"/>
          </p:cNvPicPr>
          <p:nvPr/>
        </p:nvPicPr>
        <p:blipFill>
          <a:blip r:embed="rId6"/>
          <a:stretch>
            <a:fillRect/>
          </a:stretch>
        </p:blipFill>
        <p:spPr>
          <a:xfrm>
            <a:off x="5910273" y="4496808"/>
            <a:ext cx="4086225" cy="447675"/>
          </a:xfrm>
          <a:prstGeom prst="rect">
            <a:avLst/>
          </a:prstGeom>
        </p:spPr>
      </p:pic>
      <p:pic>
        <p:nvPicPr>
          <p:cNvPr id="45" name="Picture 44">
            <a:extLst>
              <a:ext uri="{FF2B5EF4-FFF2-40B4-BE49-F238E27FC236}">
                <a16:creationId xmlns:a16="http://schemas.microsoft.com/office/drawing/2014/main" id="{A8B855F9-E486-48EB-826A-E89626D8C0DE}"/>
              </a:ext>
            </a:extLst>
          </p:cNvPr>
          <p:cNvPicPr>
            <a:picLocks noChangeAspect="1"/>
          </p:cNvPicPr>
          <p:nvPr/>
        </p:nvPicPr>
        <p:blipFill>
          <a:blip r:embed="rId7"/>
          <a:stretch>
            <a:fillRect/>
          </a:stretch>
        </p:blipFill>
        <p:spPr>
          <a:xfrm>
            <a:off x="5489090" y="5050451"/>
            <a:ext cx="4105275" cy="466725"/>
          </a:xfrm>
          <a:prstGeom prst="rect">
            <a:avLst/>
          </a:prstGeom>
        </p:spPr>
      </p:pic>
      <p:pic>
        <p:nvPicPr>
          <p:cNvPr id="46" name="Picture 45">
            <a:extLst>
              <a:ext uri="{FF2B5EF4-FFF2-40B4-BE49-F238E27FC236}">
                <a16:creationId xmlns:a16="http://schemas.microsoft.com/office/drawing/2014/main" id="{072EE0DE-1AA9-457F-8098-D0B79D14ACD1}"/>
              </a:ext>
            </a:extLst>
          </p:cNvPr>
          <p:cNvPicPr>
            <a:picLocks noChangeAspect="1"/>
          </p:cNvPicPr>
          <p:nvPr/>
        </p:nvPicPr>
        <p:blipFill>
          <a:blip r:embed="rId8"/>
          <a:stretch>
            <a:fillRect/>
          </a:stretch>
        </p:blipFill>
        <p:spPr>
          <a:xfrm>
            <a:off x="4348455" y="5623144"/>
            <a:ext cx="4086225" cy="447675"/>
          </a:xfrm>
          <a:prstGeom prst="rect">
            <a:avLst/>
          </a:prstGeom>
        </p:spPr>
      </p:pic>
      <p:pic>
        <p:nvPicPr>
          <p:cNvPr id="47" name="Picture 46">
            <a:extLst>
              <a:ext uri="{FF2B5EF4-FFF2-40B4-BE49-F238E27FC236}">
                <a16:creationId xmlns:a16="http://schemas.microsoft.com/office/drawing/2014/main" id="{D0A5F4FB-8515-4F46-B3B1-AA0568B42618}"/>
              </a:ext>
            </a:extLst>
          </p:cNvPr>
          <p:cNvPicPr>
            <a:picLocks noChangeAspect="1"/>
          </p:cNvPicPr>
          <p:nvPr/>
        </p:nvPicPr>
        <p:blipFill>
          <a:blip r:embed="rId9"/>
          <a:stretch>
            <a:fillRect/>
          </a:stretch>
        </p:blipFill>
        <p:spPr>
          <a:xfrm>
            <a:off x="157012" y="5948275"/>
            <a:ext cx="4095750" cy="666750"/>
          </a:xfrm>
          <a:prstGeom prst="rect">
            <a:avLst/>
          </a:prstGeom>
        </p:spPr>
      </p:pic>
      <p:cxnSp>
        <p:nvCxnSpPr>
          <p:cNvPr id="49" name="Connector: Elbow 48">
            <a:extLst>
              <a:ext uri="{FF2B5EF4-FFF2-40B4-BE49-F238E27FC236}">
                <a16:creationId xmlns:a16="http://schemas.microsoft.com/office/drawing/2014/main" id="{2C9DF9F7-DCB1-4C33-90E2-4C8D41949796}"/>
              </a:ext>
            </a:extLst>
          </p:cNvPr>
          <p:cNvCxnSpPr>
            <a:cxnSpLocks/>
          </p:cNvCxnSpPr>
          <p:nvPr/>
        </p:nvCxnSpPr>
        <p:spPr>
          <a:xfrm>
            <a:off x="5681695" y="1437667"/>
            <a:ext cx="494515" cy="438848"/>
          </a:xfrm>
          <a:prstGeom prst="bentConnector3">
            <a:avLst>
              <a:gd name="adj1" fmla="val 9945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B1823AF3-31F6-4B40-B62A-F8B496B18531}"/>
              </a:ext>
            </a:extLst>
          </p:cNvPr>
          <p:cNvCxnSpPr>
            <a:cxnSpLocks/>
          </p:cNvCxnSpPr>
          <p:nvPr/>
        </p:nvCxnSpPr>
        <p:spPr>
          <a:xfrm rot="16200000" flipH="1">
            <a:off x="4533892" y="2270559"/>
            <a:ext cx="293988" cy="255714"/>
          </a:xfrm>
          <a:prstGeom prst="bentConnector3">
            <a:avLst>
              <a:gd name="adj1" fmla="val 66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2E7E43D5-3BFC-4B02-A93A-ECA7D7AECB56}"/>
              </a:ext>
            </a:extLst>
          </p:cNvPr>
          <p:cNvCxnSpPr>
            <a:cxnSpLocks/>
          </p:cNvCxnSpPr>
          <p:nvPr/>
        </p:nvCxnSpPr>
        <p:spPr>
          <a:xfrm rot="10800000">
            <a:off x="5681696" y="4390840"/>
            <a:ext cx="244357" cy="237716"/>
          </a:xfrm>
          <a:prstGeom prst="bentConnector3">
            <a:avLst>
              <a:gd name="adj1" fmla="val 97864"/>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6EDE44D6-8362-4665-8729-784EBA3E7938}"/>
              </a:ext>
            </a:extLst>
          </p:cNvPr>
          <p:cNvCxnSpPr>
            <a:cxnSpLocks/>
          </p:cNvCxnSpPr>
          <p:nvPr/>
        </p:nvCxnSpPr>
        <p:spPr>
          <a:xfrm rot="16200000" flipV="1">
            <a:off x="5067013" y="4815487"/>
            <a:ext cx="697461" cy="239194"/>
          </a:xfrm>
          <a:prstGeom prst="bentConnector3">
            <a:avLst>
              <a:gd name="adj1" fmla="val -308"/>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FB8B037A-0C7B-447E-ADAE-F51507E963DF}"/>
              </a:ext>
            </a:extLst>
          </p:cNvPr>
          <p:cNvCxnSpPr>
            <a:cxnSpLocks/>
          </p:cNvCxnSpPr>
          <p:nvPr/>
        </p:nvCxnSpPr>
        <p:spPr>
          <a:xfrm rot="16200000" flipV="1">
            <a:off x="4356251" y="5198235"/>
            <a:ext cx="611477" cy="293506"/>
          </a:xfrm>
          <a:prstGeom prst="bentConnector3">
            <a:avLst>
              <a:gd name="adj1" fmla="val 4826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C5AD5A2B-8F5F-49DC-B1F4-96FB704F4F9A}"/>
              </a:ext>
            </a:extLst>
          </p:cNvPr>
          <p:cNvCxnSpPr>
            <a:cxnSpLocks/>
          </p:cNvCxnSpPr>
          <p:nvPr/>
        </p:nvCxnSpPr>
        <p:spPr>
          <a:xfrm rot="5400000" flipH="1" flipV="1">
            <a:off x="1771779" y="5157199"/>
            <a:ext cx="1038570" cy="613142"/>
          </a:xfrm>
          <a:prstGeom prst="bentConnector3">
            <a:avLst>
              <a:gd name="adj1" fmla="val 10016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513107B-ACB3-4BB5-B28B-4D1879829499}"/>
              </a:ext>
            </a:extLst>
          </p:cNvPr>
          <p:cNvSpPr txBox="1"/>
          <p:nvPr/>
        </p:nvSpPr>
        <p:spPr>
          <a:xfrm>
            <a:off x="6796793" y="6359389"/>
            <a:ext cx="3188693" cy="369332"/>
          </a:xfrm>
          <a:prstGeom prst="rect">
            <a:avLst/>
          </a:prstGeom>
          <a:noFill/>
          <a:ln w="19050">
            <a:solidFill>
              <a:schemeClr val="tx1"/>
            </a:solidFill>
          </a:ln>
        </p:spPr>
        <p:txBody>
          <a:bodyPr wrap="none" rtlCol="0">
            <a:spAutoFit/>
          </a:bodyPr>
          <a:lstStyle/>
          <a:p>
            <a:r>
              <a:rPr lang="en-US" dirty="0"/>
              <a:t>TOTAL 		$2,073,249 </a:t>
            </a:r>
          </a:p>
        </p:txBody>
      </p:sp>
    </p:spTree>
    <p:extLst>
      <p:ext uri="{BB962C8B-B14F-4D97-AF65-F5344CB8AC3E}">
        <p14:creationId xmlns:p14="http://schemas.microsoft.com/office/powerpoint/2010/main" val="1937332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2017</Words>
  <Application>Microsoft Office PowerPoint</Application>
  <PresentationFormat>Widescreen</PresentationFormat>
  <Paragraphs>196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Calibri Light</vt:lpstr>
      <vt:lpstr>Wingdings</vt:lpstr>
      <vt:lpstr>Office Theme</vt:lpstr>
      <vt:lpstr>PowerPoint Presentation</vt:lpstr>
      <vt:lpstr>BUDGET ASSUMPTIONS</vt:lpstr>
      <vt:lpstr>BUDGET ASSUMPTIONS</vt:lpstr>
      <vt:lpstr>ASSUMPTIONS (Cont’d)</vt:lpstr>
      <vt:lpstr>ASSUMPTIONS (Cont’d)</vt:lpstr>
      <vt:lpstr>PowerPoint Presentation</vt:lpstr>
      <vt:lpstr>PowerPoint Presentation</vt:lpstr>
      <vt:lpstr>PowerPoint Presentation</vt:lpstr>
      <vt:lpstr>HOW YOUR GF DOLLAR IS SPENT</vt:lpstr>
      <vt:lpstr>REAL ESTATE ASSESSMENT                &amp; PROPOSED TAX RATE</vt:lpstr>
      <vt:lpstr>REAL ESTATE ASSESSMENT                &amp; PROPOSED TAX RATE</vt:lpstr>
      <vt:lpstr>REAL ESTATE ASSESSMENT                &amp; PROPOSED TAX RATE</vt:lpstr>
      <vt:lpstr>REAL ESTATE ASSESSMENT            &amp;  PROPOSED TAX RATE (Cont’d)</vt:lpstr>
      <vt:lpstr>HOUSING AND POPULATION PROJECTIONS</vt:lpstr>
      <vt:lpstr>HOUSING AND POPULATION PROJECTIONS</vt:lpstr>
      <vt:lpstr>HOUSING AND POPULATION PROJECTIONS</vt:lpstr>
      <vt:lpstr>STAFFING SUMMARY</vt:lpstr>
      <vt:lpstr>CONCLUSIONS</vt:lpstr>
      <vt:lpstr>PowerPoint Presentation</vt:lpstr>
      <vt:lpstr>FY 22 BUDGET and CIP SCHEDULE</vt:lpstr>
      <vt:lpstr>FY22 TM PROPOSED SCHEDULE OF FEES</vt:lpstr>
      <vt:lpstr>PowerPoint Presentation</vt:lpstr>
      <vt:lpstr>FY22 TM PROPOSED SCHEDULE OF FEES</vt:lpstr>
      <vt:lpstr>FY22 TM PROPOSED SCHEDULE OF FEES</vt:lpstr>
      <vt:lpstr>PowerPoint Presentation</vt:lpstr>
      <vt:lpstr>SCHEDULE OF FEES (Cont’d)</vt:lpstr>
      <vt:lpstr>SCHEDULE OF FEES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Town Clerk Candi Choi</dc:creator>
  <cp:lastModifiedBy>Town Clerk Candi Choi</cp:lastModifiedBy>
  <cp:revision>12</cp:revision>
  <dcterms:created xsi:type="dcterms:W3CDTF">2021-01-05T18:59:18Z</dcterms:created>
  <dcterms:modified xsi:type="dcterms:W3CDTF">2021-01-06T23:31:27Z</dcterms:modified>
</cp:coreProperties>
</file>