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5" r:id="rId2"/>
    <p:sldId id="293" r:id="rId3"/>
    <p:sldId id="277" r:id="rId4"/>
    <p:sldId id="271" r:id="rId5"/>
    <p:sldId id="275" r:id="rId6"/>
    <p:sldId id="276" r:id="rId7"/>
    <p:sldId id="278" r:id="rId8"/>
    <p:sldId id="294" r:id="rId9"/>
    <p:sldId id="295" r:id="rId10"/>
    <p:sldId id="263" r:id="rId11"/>
    <p:sldId id="298" r:id="rId12"/>
    <p:sldId id="299" r:id="rId13"/>
    <p:sldId id="300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0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6F48EF-6D72-4CF9-A95A-F43D6D6B48B7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655959-E589-448E-884D-C71BBE1EE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0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32EE-159E-4D5D-8F15-5DF04EA69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0B062-62F5-4654-8068-9A3B597BC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6CA7-9602-4B9E-B227-23B4B8EA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10C57-AE20-470E-A576-63E0EA7D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96752-33C4-4196-80DB-8B1A95F6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2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89E0-4226-49D2-B980-8D4139C1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C60B6-515C-47C8-8E07-F2D11668A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9F21D-BBFE-4589-8CA5-2BFBB9B2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D41B5-4AB9-43D3-A0F5-0682BB170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46346-F7ED-4AB0-820A-CAEBC4C9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1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5546B-EAE9-48B6-A548-7DED09FD6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59E813-1792-40CE-91CE-BF4F75BDF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B1523-4751-4313-8E1D-53670F0B2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5BE7F-D4BE-4924-B0C5-4D9B68F3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CE5A-34AB-45CA-8DBF-641F4B2D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6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6236-1489-4D3C-8179-57C77F67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8E685-F83B-442C-B79F-4186099C2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1805B-268A-4A7C-AB67-BE57E50B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435F0-4006-477E-95F9-CBBA6EB4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AAF52-2E2E-41B5-9809-C136E741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2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4BC4-BD29-4A2C-B38B-D1730DBA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07001-F32C-44E4-B5ED-0F5E3E9B2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A225F-3F15-4D5D-8519-1495003A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B34E-2AB6-4141-8F0E-53782C22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2BAA8-7C39-4498-8982-29B44FBF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CB93-2F03-4B4A-9945-267099ED0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F0CD6-0DAE-4678-BDA9-4B55DC9EF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DBB72-5BF2-4E8F-8861-64F0D9B0B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25F70-4DB1-415E-BDAA-F7D821DF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2D4FF-599D-4F98-8CFF-F9959E24B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12FD0-F56A-411E-9422-83B25C583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2248-1707-4096-B1F7-622DD92AB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7A743-323C-455A-9FC5-75A713F51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473AC-B7BB-431B-8AEB-4EC01F034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5E1FF-9096-4BD0-8E54-6523B54DD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D2201-BF40-4DF5-9228-370B1499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7E1BF1-524C-4CC1-BFC8-9B5724DB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EB0FB-6CEC-40D1-A9EE-1F7025C1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7DBBB-9EBC-4E4A-ACF8-B071F3C1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4F14C-E4C5-4C5B-AD8F-BC495F5C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C6F5C-34AE-4D3E-AF40-C27913BB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A1E23-7CA1-43D6-B947-C45226B3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0BB0D-DDAF-4850-8911-874F4995F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5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F3A5A-4504-4CD8-88C2-378CDCBA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F7B35F-E120-4483-932E-EC519F45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0537F-C4F0-4866-943F-717D790B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9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4CE4E-34FE-479B-A0C4-3D17BD011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C600-EB58-4858-A613-AB0767D94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802A4-AD9A-4186-9B6B-572224296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6C2D7-1ACB-4F9F-91E2-953B5CF7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448FA-3544-476A-B11E-969204F1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38194-E022-4E33-AEE9-C9B50C68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1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9256-A3E1-4EE1-BEAD-EA66C682F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1CD08-F517-4327-B8B4-08B436AB7A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5236F-1C0A-47DF-BFBD-2D3AEE30B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DD391-9FEE-47CC-AAD0-09BB7836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6B62C-AB66-46B4-B457-C86B5FF0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A5F47-D62D-442F-A09C-9262785C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7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5F340-F1D5-48A5-8D6D-F112C044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60D8A-BDC0-4E51-988E-E185270B1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BF895-5B36-46AF-A3F8-954681C6E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EE89-539A-48E7-A6BD-26471DBC447A}" type="datetimeFigureOut">
              <a:rPr lang="en-US" smtClean="0"/>
              <a:t>03/24/2022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D5F9A-BA77-4841-B526-88AC438BF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FFE6-223C-422D-89B4-B6ECB917D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72F9-86D8-4630-8A6F-08E1745E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BE4C-BF6E-4C6A-9891-680B612C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476" y="2594029"/>
            <a:ext cx="10574447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PUBLIC HEARING: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2022 Real Property Tax Rates and Fiscal Year 2023 Schedule of Fees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AA9D96B-6E35-45C7-ABFB-B1B1941C0AAF}"/>
              </a:ext>
            </a:extLst>
          </p:cNvPr>
          <p:cNvGrpSpPr/>
          <p:nvPr/>
        </p:nvGrpSpPr>
        <p:grpSpPr>
          <a:xfrm>
            <a:off x="3946359" y="789319"/>
            <a:ext cx="4066674" cy="1087053"/>
            <a:chOff x="4372994" y="2074110"/>
            <a:chExt cx="3320775" cy="745490"/>
          </a:xfrm>
        </p:grpSpPr>
        <p:pic>
          <p:nvPicPr>
            <p:cNvPr id="4" name="Picture 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54E4638-9719-44B2-8A0D-0A49822D2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74" y="2086810"/>
              <a:ext cx="2617195" cy="73279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3631453-9BFE-41F5-B62B-E19A7F065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994" y="2074110"/>
              <a:ext cx="776605" cy="7327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22A1B5E-F2E7-4348-88E9-42F373BBB32C}"/>
              </a:ext>
            </a:extLst>
          </p:cNvPr>
          <p:cNvSpPr txBox="1"/>
          <p:nvPr/>
        </p:nvSpPr>
        <p:spPr>
          <a:xfrm>
            <a:off x="497941" y="6255945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 24, 2022</a:t>
            </a:r>
          </a:p>
        </p:txBody>
      </p:sp>
    </p:spTree>
    <p:extLst>
      <p:ext uri="{BB962C8B-B14F-4D97-AF65-F5344CB8AC3E}">
        <p14:creationId xmlns:p14="http://schemas.microsoft.com/office/powerpoint/2010/main" val="137080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2E2C-2466-415A-A81E-2852A7A5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Water and Sewer User Rate Bill Comparison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Average Monthly Residential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172A8-FA38-4343-BCB4-D6B04858E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30" y="182720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A50AE7-043C-4213-8D70-1F56CE0E7919}"/>
              </a:ext>
            </a:extLst>
          </p:cNvPr>
          <p:cNvGrpSpPr/>
          <p:nvPr/>
        </p:nvGrpSpPr>
        <p:grpSpPr>
          <a:xfrm>
            <a:off x="9713679" y="6185604"/>
            <a:ext cx="2019401" cy="449304"/>
            <a:chOff x="0" y="0"/>
            <a:chExt cx="2575560" cy="605790"/>
          </a:xfrm>
        </p:grpSpPr>
        <p:pic>
          <p:nvPicPr>
            <p:cNvPr id="5" name="Picture 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26FD79ED-7CBB-4E07-A5FD-4B1C74E13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0"/>
              <a:ext cx="2042160" cy="60579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6F0B677-662F-4036-85CE-B1C9207E0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20"/>
              <a:ext cx="588645" cy="58864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52FD345-12CF-4BC5-BCDA-93D0BCB7A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26921"/>
              </p:ext>
            </p:extLst>
          </p:nvPr>
        </p:nvGraphicFramePr>
        <p:xfrm>
          <a:off x="5227769" y="1672254"/>
          <a:ext cx="2003586" cy="1290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586">
                  <a:extLst>
                    <a:ext uri="{9D8B030D-6E8A-4147-A177-3AD203B41FA5}">
                      <a16:colId xmlns:a16="http://schemas.microsoft.com/office/drawing/2014/main" val="2017013640"/>
                    </a:ext>
                  </a:extLst>
                </a:gridCol>
              </a:tblGrid>
              <a:tr h="467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 Average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Monthly Usage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(per Household)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93584"/>
                  </a:ext>
                </a:extLst>
              </a:tr>
              <a:tr h="467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3,850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762056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A71730-66EB-46C1-94CC-8B0F7494B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729661"/>
              </p:ext>
            </p:extLst>
          </p:nvPr>
        </p:nvGraphicFramePr>
        <p:xfrm>
          <a:off x="1614609" y="3097604"/>
          <a:ext cx="8517682" cy="282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181">
                  <a:extLst>
                    <a:ext uri="{9D8B030D-6E8A-4147-A177-3AD203B41FA5}">
                      <a16:colId xmlns:a16="http://schemas.microsoft.com/office/drawing/2014/main" val="3006265054"/>
                    </a:ext>
                  </a:extLst>
                </a:gridCol>
                <a:gridCol w="1646136">
                  <a:extLst>
                    <a:ext uri="{9D8B030D-6E8A-4147-A177-3AD203B41FA5}">
                      <a16:colId xmlns:a16="http://schemas.microsoft.com/office/drawing/2014/main" val="4171835277"/>
                    </a:ext>
                  </a:extLst>
                </a:gridCol>
                <a:gridCol w="1466356">
                  <a:extLst>
                    <a:ext uri="{9D8B030D-6E8A-4147-A177-3AD203B41FA5}">
                      <a16:colId xmlns:a16="http://schemas.microsoft.com/office/drawing/2014/main" val="4266646878"/>
                    </a:ext>
                  </a:extLst>
                </a:gridCol>
                <a:gridCol w="1466356">
                  <a:extLst>
                    <a:ext uri="{9D8B030D-6E8A-4147-A177-3AD203B41FA5}">
                      <a16:colId xmlns:a16="http://schemas.microsoft.com/office/drawing/2014/main" val="28240768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55386710"/>
                    </a:ext>
                  </a:extLst>
                </a:gridCol>
                <a:gridCol w="1716373">
                  <a:extLst>
                    <a:ext uri="{9D8B030D-6E8A-4147-A177-3AD203B41FA5}">
                      <a16:colId xmlns:a16="http://schemas.microsoft.com/office/drawing/2014/main" val="1319171597"/>
                    </a:ext>
                  </a:extLst>
                </a:gridCol>
              </a:tblGrid>
              <a:tr h="6365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Usage Amount</a:t>
                      </a:r>
                    </a:p>
                    <a:p>
                      <a:pPr algn="ctr"/>
                      <a:r>
                        <a:rPr lang="en-US" sz="1600" dirty="0"/>
                        <a:t>Water and Sewer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Current Bill Rates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Proposed Bill Rates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Variance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Potential Annual Variance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118241"/>
                  </a:ext>
                </a:extLst>
              </a:tr>
              <a:tr h="53469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0-2000 gallons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$47.81 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$49.20 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$1.39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$16.68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7763028"/>
                  </a:ext>
                </a:extLst>
              </a:tr>
              <a:tr h="53469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water charge on 1,850 gallons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$17.08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$17.59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$0.52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$6.24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1551832"/>
                  </a:ext>
                </a:extLst>
              </a:tr>
              <a:tr h="53469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sewer charge on 1,850 gallons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$27.12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$27.94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$0.81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$9.72</a:t>
                      </a:r>
                      <a:endParaRPr lang="en-US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145587"/>
                  </a:ext>
                </a:extLst>
              </a:tr>
              <a:tr h="53469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$92.01 </a:t>
                      </a:r>
                      <a:endParaRPr lang="en-US" sz="2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$94.73 </a:t>
                      </a:r>
                      <a:endParaRPr lang="en-US" sz="2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$2.72</a:t>
                      </a:r>
                      <a:endParaRPr lang="en-US" sz="2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$32.64</a:t>
                      </a:r>
                      <a:endParaRPr lang="en-US" sz="2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834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67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3BC8-5536-411F-8299-6AF63662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06" y="1025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Proposed Changes to the Schedule of Fees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AVAILABILITY FEES AND CONNECTION FEES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5EB16-D2C6-4188-AA28-C1E4D3388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941" y="1395725"/>
            <a:ext cx="11027120" cy="5359691"/>
          </a:xfrm>
        </p:spPr>
        <p:txBody>
          <a:bodyPr>
            <a:normAutofit/>
          </a:bodyPr>
          <a:lstStyle/>
          <a:p>
            <a:r>
              <a:rPr lang="en-US" dirty="0"/>
              <a:t>10% increase to account for the increase in the Construction Cost Index of the Baltimore-Washington DC Metro Area.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899AD8-F9B9-458F-B069-83CBF92ABD13}"/>
              </a:ext>
            </a:extLst>
          </p:cNvPr>
          <p:cNvGrpSpPr/>
          <p:nvPr/>
        </p:nvGrpSpPr>
        <p:grpSpPr>
          <a:xfrm>
            <a:off x="9216191" y="5847347"/>
            <a:ext cx="2550694" cy="653916"/>
            <a:chOff x="4372994" y="2074110"/>
            <a:chExt cx="3320775" cy="745490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9F99258-8ABA-4EEA-936B-4307252CB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74" y="2086810"/>
              <a:ext cx="2617195" cy="73279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8BD8F2-BB03-47AB-BAB9-4B1004343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994" y="2074110"/>
              <a:ext cx="776605" cy="7327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DFE174F-8A68-4779-9965-013870703869}"/>
              </a:ext>
            </a:extLst>
          </p:cNvPr>
          <p:cNvSpPr txBox="1"/>
          <p:nvPr/>
        </p:nvSpPr>
        <p:spPr>
          <a:xfrm>
            <a:off x="497941" y="6255945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 24, 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7DD01C-E3ED-45B7-A70D-E805268B0C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2843" y="2299675"/>
            <a:ext cx="5957316" cy="13380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E34D26-3E95-4F39-81B7-895FA8E1D1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2843" y="3607187"/>
            <a:ext cx="5957316" cy="289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3BC8-5536-411F-8299-6AF63662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440" y="6028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+mn-lt"/>
              </a:rPr>
              <a:t>Proposed Changes to the Schedule of Fees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OFF-HOURS SERVICE FEE &amp;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 CREDIT CARD CONVENIENCE FEE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5EB16-D2C6-4188-AA28-C1E4D3388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941" y="2048076"/>
            <a:ext cx="11027120" cy="5359691"/>
          </a:xfrm>
        </p:spPr>
        <p:txBody>
          <a:bodyPr>
            <a:normAutofit/>
          </a:bodyPr>
          <a:lstStyle/>
          <a:p>
            <a:r>
              <a:rPr lang="en-US" b="1" dirty="0"/>
              <a:t>Off-Hours Service Fee</a:t>
            </a:r>
            <a:r>
              <a:rPr lang="en-US" dirty="0"/>
              <a:t>: Proposed $75 Off-Hours Service Fee in order to allow Utilities staff to accomplish work for customers outside normal business hours (8:30-4:30)</a:t>
            </a:r>
          </a:p>
          <a:p>
            <a:endParaRPr lang="en-US" dirty="0"/>
          </a:p>
          <a:p>
            <a:r>
              <a:rPr lang="en-US" b="1" dirty="0"/>
              <a:t>Credit Card Convenience Fee</a:t>
            </a:r>
            <a:r>
              <a:rPr lang="en-US" dirty="0"/>
              <a:t>: 2.95% or $2.95 minimum per credit card transaction on the  Town’s </a:t>
            </a:r>
            <a:r>
              <a:rPr lang="en-US" dirty="0" err="1"/>
              <a:t>InvoiceCloud</a:t>
            </a:r>
            <a:r>
              <a:rPr lang="en-US" dirty="0"/>
              <a:t> platform.  Town will not receive any of the revenue from the convenience fee.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899AD8-F9B9-458F-B069-83CBF92ABD13}"/>
              </a:ext>
            </a:extLst>
          </p:cNvPr>
          <p:cNvGrpSpPr/>
          <p:nvPr/>
        </p:nvGrpSpPr>
        <p:grpSpPr>
          <a:xfrm>
            <a:off x="9216191" y="5847347"/>
            <a:ext cx="2550694" cy="653916"/>
            <a:chOff x="4372994" y="2074110"/>
            <a:chExt cx="3320775" cy="745490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9F99258-8ABA-4EEA-936B-4307252CB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74" y="2086810"/>
              <a:ext cx="2617195" cy="73279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8BD8F2-BB03-47AB-BAB9-4B1004343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994" y="2074110"/>
              <a:ext cx="776605" cy="7327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DFE174F-8A68-4779-9965-013870703869}"/>
              </a:ext>
            </a:extLst>
          </p:cNvPr>
          <p:cNvSpPr txBox="1"/>
          <p:nvPr/>
        </p:nvSpPr>
        <p:spPr>
          <a:xfrm>
            <a:off x="497941" y="6255945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 24, 2022</a:t>
            </a:r>
          </a:p>
        </p:txBody>
      </p:sp>
    </p:spTree>
    <p:extLst>
      <p:ext uri="{BB962C8B-B14F-4D97-AF65-F5344CB8AC3E}">
        <p14:creationId xmlns:p14="http://schemas.microsoft.com/office/powerpoint/2010/main" val="159830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BE4C-BF6E-4C6A-9891-680B612C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476" y="2594029"/>
            <a:ext cx="10574447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PUBLIC HEARING: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2022 Real Property Tax Rates and Fiscal Year 2023 Schedule of Fees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AA9D96B-6E35-45C7-ABFB-B1B1941C0AAF}"/>
              </a:ext>
            </a:extLst>
          </p:cNvPr>
          <p:cNvGrpSpPr/>
          <p:nvPr/>
        </p:nvGrpSpPr>
        <p:grpSpPr>
          <a:xfrm>
            <a:off x="3946359" y="789319"/>
            <a:ext cx="4066674" cy="1087053"/>
            <a:chOff x="4372994" y="2074110"/>
            <a:chExt cx="3320775" cy="745490"/>
          </a:xfrm>
        </p:grpSpPr>
        <p:pic>
          <p:nvPicPr>
            <p:cNvPr id="4" name="Picture 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54E4638-9719-44B2-8A0D-0A49822D2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74" y="2086810"/>
              <a:ext cx="2617195" cy="73279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3631453-9BFE-41F5-B62B-E19A7F065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994" y="2074110"/>
              <a:ext cx="776605" cy="7327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22A1B5E-F2E7-4348-88E9-42F373BBB32C}"/>
              </a:ext>
            </a:extLst>
          </p:cNvPr>
          <p:cNvSpPr txBox="1"/>
          <p:nvPr/>
        </p:nvSpPr>
        <p:spPr>
          <a:xfrm>
            <a:off x="497941" y="6255945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 24, 2022</a:t>
            </a:r>
          </a:p>
        </p:txBody>
      </p:sp>
    </p:spTree>
    <p:extLst>
      <p:ext uri="{BB962C8B-B14F-4D97-AF65-F5344CB8AC3E}">
        <p14:creationId xmlns:p14="http://schemas.microsoft.com/office/powerpoint/2010/main" val="255759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3BC8-5536-411F-8299-6AF63662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Proposed Changes to the Schedule of Fees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REAL ESTATE TAX RATES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5EB16-D2C6-4188-AA28-C1E4D3388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440" y="1347322"/>
            <a:ext cx="11027120" cy="5359691"/>
          </a:xfrm>
        </p:spPr>
        <p:txBody>
          <a:bodyPr>
            <a:normAutofit/>
          </a:bodyPr>
          <a:lstStyle/>
          <a:p>
            <a:r>
              <a:rPr lang="en-US" dirty="0"/>
              <a:t>Current adopted real estate tax rate is 17.8₵ per $100 assessed value</a:t>
            </a:r>
          </a:p>
          <a:p>
            <a:endParaRPr lang="en-US" dirty="0"/>
          </a:p>
          <a:p>
            <a:r>
              <a:rPr lang="en-US" dirty="0"/>
              <a:t>Average assessment value for residential parcels is $440,739; an increase of $66,055 or 17.6 percent over 2021 values</a:t>
            </a:r>
          </a:p>
          <a:p>
            <a:endParaRPr lang="en-US" dirty="0"/>
          </a:p>
          <a:p>
            <a:r>
              <a:rPr lang="en-US" dirty="0"/>
              <a:t>2022 Equalized Tax Rate (same revenue from same parcels) is 15.2₵ per $100 assessed value or a decrease of 14.6%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Alternative Tax Rate; to avoid use of reserves/ fund balance, is 17.27₵ per $100 assessed value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899AD8-F9B9-458F-B069-83CBF92ABD13}"/>
              </a:ext>
            </a:extLst>
          </p:cNvPr>
          <p:cNvGrpSpPr/>
          <p:nvPr/>
        </p:nvGrpSpPr>
        <p:grpSpPr>
          <a:xfrm>
            <a:off x="9216191" y="5847347"/>
            <a:ext cx="2550694" cy="653916"/>
            <a:chOff x="4372994" y="2074110"/>
            <a:chExt cx="3320775" cy="745490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9F99258-8ABA-4EEA-936B-4307252CB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74" y="2086810"/>
              <a:ext cx="2617195" cy="73279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8BD8F2-BB03-47AB-BAB9-4B1004343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994" y="2074110"/>
              <a:ext cx="776605" cy="7327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DFE174F-8A68-4779-9965-013870703869}"/>
              </a:ext>
            </a:extLst>
          </p:cNvPr>
          <p:cNvSpPr txBox="1"/>
          <p:nvPr/>
        </p:nvSpPr>
        <p:spPr>
          <a:xfrm>
            <a:off x="497941" y="6255945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 24, 2022</a:t>
            </a:r>
          </a:p>
        </p:txBody>
      </p:sp>
    </p:spTree>
    <p:extLst>
      <p:ext uri="{BB962C8B-B14F-4D97-AF65-F5344CB8AC3E}">
        <p14:creationId xmlns:p14="http://schemas.microsoft.com/office/powerpoint/2010/main" val="309460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7C4FF-E116-45CE-8765-F7C99279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Proposed Real Estate Tax Rate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E18B98-EA59-48CE-B80F-F3C6FE733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1214846"/>
            <a:ext cx="11089613" cy="496211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projected value per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1₵ of Real Estate Tax Rate is $44,492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Town’s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980 residential units make up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97%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1,011 total taxable parcels in the Town.</a:t>
            </a:r>
          </a:p>
          <a:p>
            <a:pPr marL="0" indent="0" algn="just">
              <a:buNone/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Residential re-evaluation for 2022 increased 17.6% overall over 2021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an average assessment of $440,739 or an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of $66,055.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Proposed Fiscal Year 2023 General Fund budget is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 on a 15.2₵ real estate tax rate for the proposed operating and debt costs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</a:p>
          <a:p>
            <a:pPr marL="0" indent="0" algn="just">
              <a:buNone/>
            </a:pP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resulting impact of the equalized tax rate on Fiscal Year 2022 is a decrease of $115,680 in expected General Fund revenue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compared to the current tax rate of $17.8₵.  </a:t>
            </a:r>
          </a:p>
          <a:p>
            <a:pPr algn="just"/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DA1D1D-A2BC-45E0-A1A4-538947934732}"/>
              </a:ext>
            </a:extLst>
          </p:cNvPr>
          <p:cNvGrpSpPr/>
          <p:nvPr/>
        </p:nvGrpSpPr>
        <p:grpSpPr>
          <a:xfrm>
            <a:off x="9713679" y="6185604"/>
            <a:ext cx="2019401" cy="449304"/>
            <a:chOff x="0" y="0"/>
            <a:chExt cx="2575560" cy="605790"/>
          </a:xfrm>
        </p:grpSpPr>
        <p:pic>
          <p:nvPicPr>
            <p:cNvPr id="23" name="Picture 2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8C733CF-0A83-48AA-805C-BE658202F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0"/>
              <a:ext cx="2042160" cy="60579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AAFBCB4E-614D-42C6-BB9E-5A6C12247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20"/>
              <a:ext cx="588645" cy="5886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8381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7C4FF-E116-45CE-8765-F7C99279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Proposed Tax Rate (Equalized)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Comparison to other Loudoun County Towns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DA1D1D-A2BC-45E0-A1A4-538947934732}"/>
              </a:ext>
            </a:extLst>
          </p:cNvPr>
          <p:cNvGrpSpPr/>
          <p:nvPr/>
        </p:nvGrpSpPr>
        <p:grpSpPr>
          <a:xfrm>
            <a:off x="9713679" y="6185604"/>
            <a:ext cx="2019401" cy="449304"/>
            <a:chOff x="0" y="0"/>
            <a:chExt cx="2575560" cy="605790"/>
          </a:xfrm>
        </p:grpSpPr>
        <p:pic>
          <p:nvPicPr>
            <p:cNvPr id="23" name="Picture 2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8C733CF-0A83-48AA-805C-BE658202F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0"/>
              <a:ext cx="2042160" cy="60579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AAFBCB4E-614D-42C6-BB9E-5A6C12247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20"/>
              <a:ext cx="588645" cy="58864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1CD2EC28-3C8E-4105-9CFB-94CD7BDB7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550659"/>
              </p:ext>
            </p:extLst>
          </p:nvPr>
        </p:nvGraphicFramePr>
        <p:xfrm>
          <a:off x="1576736" y="1986363"/>
          <a:ext cx="9038528" cy="328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400">
                  <a:extLst>
                    <a:ext uri="{9D8B030D-6E8A-4147-A177-3AD203B41FA5}">
                      <a16:colId xmlns:a16="http://schemas.microsoft.com/office/drawing/2014/main" val="1266276602"/>
                    </a:ext>
                  </a:extLst>
                </a:gridCol>
                <a:gridCol w="2057854">
                  <a:extLst>
                    <a:ext uri="{9D8B030D-6E8A-4147-A177-3AD203B41FA5}">
                      <a16:colId xmlns:a16="http://schemas.microsoft.com/office/drawing/2014/main" val="3746850052"/>
                    </a:ext>
                  </a:extLst>
                </a:gridCol>
                <a:gridCol w="2569728">
                  <a:extLst>
                    <a:ext uri="{9D8B030D-6E8A-4147-A177-3AD203B41FA5}">
                      <a16:colId xmlns:a16="http://schemas.microsoft.com/office/drawing/2014/main" val="1065784909"/>
                    </a:ext>
                  </a:extLst>
                </a:gridCol>
                <a:gridCol w="2504546">
                  <a:extLst>
                    <a:ext uri="{9D8B030D-6E8A-4147-A177-3AD203B41FA5}">
                      <a16:colId xmlns:a16="http://schemas.microsoft.com/office/drawing/2014/main" val="2158454931"/>
                    </a:ext>
                  </a:extLst>
                </a:gridCol>
              </a:tblGrid>
              <a:tr h="1239164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Town </a:t>
                      </a:r>
                    </a:p>
                  </a:txBody>
                  <a:tcPr marL="110427" marR="110427" marT="55214" marB="5521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Average Assessment</a:t>
                      </a:r>
                    </a:p>
                  </a:txBody>
                  <a:tcPr marL="110427" marR="110427" marT="55214" marB="5521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FY 2022 </a:t>
                      </a:r>
                      <a:br>
                        <a:rPr lang="en-US" sz="2400" b="0" i="0" baseline="0" dirty="0">
                          <a:latin typeface="Arial" panose="020B0604020202020204" pitchFamily="34" charset="0"/>
                        </a:rPr>
                      </a:br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Real Estate Tax Rate</a:t>
                      </a:r>
                    </a:p>
                  </a:txBody>
                  <a:tcPr marL="110427" marR="110427" marT="55214" marB="552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2021 Annual </a:t>
                      </a:r>
                    </a:p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Residential Tax Bill</a:t>
                      </a:r>
                    </a:p>
                  </a:txBody>
                  <a:tcPr marL="110427" marR="110427" marT="55214" marB="55214"/>
                </a:tc>
                <a:extLst>
                  <a:ext uri="{0D108BD9-81ED-4DB2-BD59-A6C34878D82A}">
                    <a16:rowId xmlns:a16="http://schemas.microsoft.com/office/drawing/2014/main" val="2293465304"/>
                  </a:ext>
                </a:extLst>
              </a:tr>
              <a:tr h="510947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Hamilton</a:t>
                      </a:r>
                    </a:p>
                  </a:txBody>
                  <a:tcPr marL="110427" marR="110427" marT="55214" marB="5521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$ 366,429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28.0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$ 1,026.00 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extLst>
                  <a:ext uri="{0D108BD9-81ED-4DB2-BD59-A6C34878D82A}">
                    <a16:rowId xmlns:a16="http://schemas.microsoft.com/office/drawing/2014/main" val="3869987430"/>
                  </a:ext>
                </a:extLst>
              </a:tr>
              <a:tr h="510947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>
                          <a:latin typeface="Arial" panose="020B0604020202020204" pitchFamily="34" charset="0"/>
                        </a:rPr>
                        <a:t>Round Hill</a:t>
                      </a:r>
                    </a:p>
                  </a:txBody>
                  <a:tcPr marL="110427" marR="110427" marT="55214" marB="5521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$ 399,300 *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9.6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$ 383.33 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extLst>
                  <a:ext uri="{0D108BD9-81ED-4DB2-BD59-A6C34878D82A}">
                    <a16:rowId xmlns:a16="http://schemas.microsoft.com/office/drawing/2014/main" val="1231324306"/>
                  </a:ext>
                </a:extLst>
              </a:tr>
              <a:tr h="510947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>
                          <a:latin typeface="Arial" panose="020B0604020202020204" pitchFamily="34" charset="0"/>
                        </a:rPr>
                        <a:t>Middleburg</a:t>
                      </a:r>
                    </a:p>
                  </a:txBody>
                  <a:tcPr marL="110427" marR="110427" marT="55214" marB="5521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$ 540,229 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15.3</a:t>
                      </a: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$ 826.00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extLst>
                  <a:ext uri="{0D108BD9-81ED-4DB2-BD59-A6C34878D82A}">
                    <a16:rowId xmlns:a16="http://schemas.microsoft.com/office/drawing/2014/main" val="3691628582"/>
                  </a:ext>
                </a:extLst>
              </a:tr>
              <a:tr h="510947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Lovettsville</a:t>
                      </a:r>
                    </a:p>
                  </a:txBody>
                  <a:tcPr marL="110427" marR="110427" marT="55214" marB="5521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$ 428,890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15.2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$ 651.91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extLst>
                  <a:ext uri="{0D108BD9-81ED-4DB2-BD59-A6C34878D82A}">
                    <a16:rowId xmlns:a16="http://schemas.microsoft.com/office/drawing/2014/main" val="26068754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645E12-487F-4667-91C0-164918152EA6}"/>
              </a:ext>
            </a:extLst>
          </p:cNvPr>
          <p:cNvSpPr txBox="1"/>
          <p:nvPr/>
        </p:nvSpPr>
        <p:spPr>
          <a:xfrm>
            <a:off x="1576736" y="5258809"/>
            <a:ext cx="921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*Round Hill reflects 2020 average assessment value and Fiscal Year 2022 Real Property Tax Rate.</a:t>
            </a:r>
          </a:p>
        </p:txBody>
      </p:sp>
    </p:spTree>
    <p:extLst>
      <p:ext uri="{BB962C8B-B14F-4D97-AF65-F5344CB8AC3E}">
        <p14:creationId xmlns:p14="http://schemas.microsoft.com/office/powerpoint/2010/main" val="3488519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7C4FF-E116-45CE-8765-F7C99279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ALTERNATE Real Estate Tax Rate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E18B98-EA59-48CE-B80F-F3C6FE733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05" y="1676677"/>
            <a:ext cx="11089613" cy="4962117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contribution from the General Fund of $93,434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Fiscal Year 2023 is required to maintain the proposed financial policy revisions and fully fund the $284,500 of programmed Pay-Go/ Capital Asset Replacement Reserve in the Proposed Capital Improvement Plan.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 real estate tax rate of 17.27₵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 yield sufficient tax revenue t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fund the required contribution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</a:t>
            </a:r>
            <a:r>
              <a:rPr lang="en-US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using </a:t>
            </a:r>
            <a:r>
              <a:rPr lang="en-US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Reserves or General Fund Unassigned Fund Balance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Capital Improvement Plan in Fiscal Year 2023. </a:t>
            </a:r>
          </a:p>
          <a:p>
            <a:pPr algn="just"/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average residential tax bill would be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$740.69,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an additional $86.50 ($7.21 per month)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compared to the Equalized Tax Rate of 15.2₵.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resulting impact of the 17.27₵ tax rate on Fiscal Year 2022 is a decrease of $22,246 in expected General Fund revenue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compared to the Current Tax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 of $17.8₵.  </a:t>
            </a:r>
          </a:p>
          <a:p>
            <a:endParaRPr lang="en-US" sz="17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DA1D1D-A2BC-45E0-A1A4-538947934732}"/>
              </a:ext>
            </a:extLst>
          </p:cNvPr>
          <p:cNvGrpSpPr/>
          <p:nvPr/>
        </p:nvGrpSpPr>
        <p:grpSpPr>
          <a:xfrm>
            <a:off x="9713679" y="6185604"/>
            <a:ext cx="2019401" cy="449304"/>
            <a:chOff x="0" y="0"/>
            <a:chExt cx="2575560" cy="605790"/>
          </a:xfrm>
        </p:grpSpPr>
        <p:pic>
          <p:nvPicPr>
            <p:cNvPr id="23" name="Picture 2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8C733CF-0A83-48AA-805C-BE658202F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0"/>
              <a:ext cx="2042160" cy="60579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AAFBCB4E-614D-42C6-BB9E-5A6C12247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20"/>
              <a:ext cx="588645" cy="5886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8138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7C4FF-E116-45CE-8765-F7C99279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ALTERNATE Tax Rate (Fully fund CIP)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Comparison to other Loudoun County Towns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DA1D1D-A2BC-45E0-A1A4-538947934732}"/>
              </a:ext>
            </a:extLst>
          </p:cNvPr>
          <p:cNvGrpSpPr/>
          <p:nvPr/>
        </p:nvGrpSpPr>
        <p:grpSpPr>
          <a:xfrm>
            <a:off x="9713679" y="6185604"/>
            <a:ext cx="2019401" cy="449304"/>
            <a:chOff x="0" y="0"/>
            <a:chExt cx="2575560" cy="605790"/>
          </a:xfrm>
        </p:grpSpPr>
        <p:pic>
          <p:nvPicPr>
            <p:cNvPr id="23" name="Picture 2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8C733CF-0A83-48AA-805C-BE658202F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0"/>
              <a:ext cx="2042160" cy="60579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AAFBCB4E-614D-42C6-BB9E-5A6C12247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20"/>
              <a:ext cx="588645" cy="58864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1CD2EC28-3C8E-4105-9CFB-94CD7BDB7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109124"/>
              </p:ext>
            </p:extLst>
          </p:nvPr>
        </p:nvGraphicFramePr>
        <p:xfrm>
          <a:off x="1576736" y="1986363"/>
          <a:ext cx="9038528" cy="328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400">
                  <a:extLst>
                    <a:ext uri="{9D8B030D-6E8A-4147-A177-3AD203B41FA5}">
                      <a16:colId xmlns:a16="http://schemas.microsoft.com/office/drawing/2014/main" val="1266276602"/>
                    </a:ext>
                  </a:extLst>
                </a:gridCol>
                <a:gridCol w="2057854">
                  <a:extLst>
                    <a:ext uri="{9D8B030D-6E8A-4147-A177-3AD203B41FA5}">
                      <a16:colId xmlns:a16="http://schemas.microsoft.com/office/drawing/2014/main" val="3746850052"/>
                    </a:ext>
                  </a:extLst>
                </a:gridCol>
                <a:gridCol w="2569728">
                  <a:extLst>
                    <a:ext uri="{9D8B030D-6E8A-4147-A177-3AD203B41FA5}">
                      <a16:colId xmlns:a16="http://schemas.microsoft.com/office/drawing/2014/main" val="1065784909"/>
                    </a:ext>
                  </a:extLst>
                </a:gridCol>
                <a:gridCol w="2504546">
                  <a:extLst>
                    <a:ext uri="{9D8B030D-6E8A-4147-A177-3AD203B41FA5}">
                      <a16:colId xmlns:a16="http://schemas.microsoft.com/office/drawing/2014/main" val="2158454931"/>
                    </a:ext>
                  </a:extLst>
                </a:gridCol>
              </a:tblGrid>
              <a:tr h="1239164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Town </a:t>
                      </a:r>
                    </a:p>
                  </a:txBody>
                  <a:tcPr marL="110427" marR="110427" marT="55214" marB="5521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Average Assessment</a:t>
                      </a:r>
                    </a:p>
                  </a:txBody>
                  <a:tcPr marL="110427" marR="110427" marT="55214" marB="5521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FY 2022 </a:t>
                      </a:r>
                      <a:br>
                        <a:rPr lang="en-US" sz="2400" b="0" i="0" baseline="0" dirty="0">
                          <a:latin typeface="Arial" panose="020B0604020202020204" pitchFamily="34" charset="0"/>
                        </a:rPr>
                      </a:br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Real Estate Tax Rate</a:t>
                      </a:r>
                    </a:p>
                  </a:txBody>
                  <a:tcPr marL="110427" marR="110427" marT="55214" marB="552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2021 Annual </a:t>
                      </a:r>
                    </a:p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Residential Tax Bill</a:t>
                      </a:r>
                    </a:p>
                  </a:txBody>
                  <a:tcPr marL="110427" marR="110427" marT="55214" marB="55214"/>
                </a:tc>
                <a:extLst>
                  <a:ext uri="{0D108BD9-81ED-4DB2-BD59-A6C34878D82A}">
                    <a16:rowId xmlns:a16="http://schemas.microsoft.com/office/drawing/2014/main" val="2293465304"/>
                  </a:ext>
                </a:extLst>
              </a:tr>
              <a:tr h="510947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Hamilton</a:t>
                      </a:r>
                    </a:p>
                  </a:txBody>
                  <a:tcPr marL="110427" marR="110427" marT="55214" marB="5521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$ 366,429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28.0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$ 1,026.00 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extLst>
                  <a:ext uri="{0D108BD9-81ED-4DB2-BD59-A6C34878D82A}">
                    <a16:rowId xmlns:a16="http://schemas.microsoft.com/office/drawing/2014/main" val="3869987430"/>
                  </a:ext>
                </a:extLst>
              </a:tr>
              <a:tr h="510947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>
                          <a:latin typeface="Arial" panose="020B0604020202020204" pitchFamily="34" charset="0"/>
                        </a:rPr>
                        <a:t>Round Hill</a:t>
                      </a:r>
                    </a:p>
                  </a:txBody>
                  <a:tcPr marL="110427" marR="110427" marT="55214" marB="5521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$ 399,300 *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9.6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$ 383.33 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extLst>
                  <a:ext uri="{0D108BD9-81ED-4DB2-BD59-A6C34878D82A}">
                    <a16:rowId xmlns:a16="http://schemas.microsoft.com/office/drawing/2014/main" val="1231324306"/>
                  </a:ext>
                </a:extLst>
              </a:tr>
              <a:tr h="510947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>
                          <a:latin typeface="Arial" panose="020B0604020202020204" pitchFamily="34" charset="0"/>
                        </a:rPr>
                        <a:t>Middleburg</a:t>
                      </a:r>
                    </a:p>
                  </a:txBody>
                  <a:tcPr marL="110427" marR="110427" marT="55214" marB="5521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$ 540,229 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15.3</a:t>
                      </a: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="0" i="0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i="0" baseline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$ 826.00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extLst>
                  <a:ext uri="{0D108BD9-81ED-4DB2-BD59-A6C34878D82A}">
                    <a16:rowId xmlns:a16="http://schemas.microsoft.com/office/drawing/2014/main" val="3691628582"/>
                  </a:ext>
                </a:extLst>
              </a:tr>
              <a:tr h="510947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baseline="0" dirty="0">
                          <a:latin typeface="Arial" panose="020B0604020202020204" pitchFamily="34" charset="0"/>
                        </a:rPr>
                        <a:t>Lovettsville</a:t>
                      </a:r>
                    </a:p>
                  </a:txBody>
                  <a:tcPr marL="110427" marR="110427" marT="55214" marB="5521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$ 428,890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17.27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₵</a:t>
                      </a: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$ 740.69 </a:t>
                      </a:r>
                      <a:endParaRPr lang="en-US" sz="2400" b="0" i="0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20" marR="82820" marT="0" marB="0" anchor="ctr"/>
                </a:tc>
                <a:extLst>
                  <a:ext uri="{0D108BD9-81ED-4DB2-BD59-A6C34878D82A}">
                    <a16:rowId xmlns:a16="http://schemas.microsoft.com/office/drawing/2014/main" val="26068754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645E12-487F-4667-91C0-164918152EA6}"/>
              </a:ext>
            </a:extLst>
          </p:cNvPr>
          <p:cNvSpPr txBox="1"/>
          <p:nvPr/>
        </p:nvSpPr>
        <p:spPr>
          <a:xfrm>
            <a:off x="1576736" y="5258809"/>
            <a:ext cx="921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*Round Hill reflects 2020 average assessment value and Fiscal Year 2022 Real Property Tax Rate.</a:t>
            </a:r>
          </a:p>
        </p:txBody>
      </p:sp>
    </p:spTree>
    <p:extLst>
      <p:ext uri="{BB962C8B-B14F-4D97-AF65-F5344CB8AC3E}">
        <p14:creationId xmlns:p14="http://schemas.microsoft.com/office/powerpoint/2010/main" val="298412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7C4FF-E116-45CE-8765-F7C99279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Tax Bill Comparisons for Varying Tax Rates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DA1D1D-A2BC-45E0-A1A4-538947934732}"/>
              </a:ext>
            </a:extLst>
          </p:cNvPr>
          <p:cNvGrpSpPr/>
          <p:nvPr/>
        </p:nvGrpSpPr>
        <p:grpSpPr>
          <a:xfrm>
            <a:off x="9713679" y="6185604"/>
            <a:ext cx="2019401" cy="449304"/>
            <a:chOff x="0" y="0"/>
            <a:chExt cx="2575560" cy="605790"/>
          </a:xfrm>
        </p:grpSpPr>
        <p:pic>
          <p:nvPicPr>
            <p:cNvPr id="23" name="Picture 2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8C733CF-0A83-48AA-805C-BE658202F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0"/>
              <a:ext cx="2042160" cy="60579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AAFBCB4E-614D-42C6-BB9E-5A6C12247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20"/>
              <a:ext cx="588645" cy="58864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575310A-AB90-4B28-A237-ADF08CD3D8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393951"/>
              </p:ext>
            </p:extLst>
          </p:nvPr>
        </p:nvGraphicFramePr>
        <p:xfrm>
          <a:off x="507030" y="1779149"/>
          <a:ext cx="10645232" cy="2964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473">
                  <a:extLst>
                    <a:ext uri="{9D8B030D-6E8A-4147-A177-3AD203B41FA5}">
                      <a16:colId xmlns:a16="http://schemas.microsoft.com/office/drawing/2014/main" val="1733011988"/>
                    </a:ext>
                  </a:extLst>
                </a:gridCol>
                <a:gridCol w="2190916">
                  <a:extLst>
                    <a:ext uri="{9D8B030D-6E8A-4147-A177-3AD203B41FA5}">
                      <a16:colId xmlns:a16="http://schemas.microsoft.com/office/drawing/2014/main" val="2194138492"/>
                    </a:ext>
                  </a:extLst>
                </a:gridCol>
                <a:gridCol w="1887757">
                  <a:extLst>
                    <a:ext uri="{9D8B030D-6E8A-4147-A177-3AD203B41FA5}">
                      <a16:colId xmlns:a16="http://schemas.microsoft.com/office/drawing/2014/main" val="483835646"/>
                    </a:ext>
                  </a:extLst>
                </a:gridCol>
                <a:gridCol w="2102782">
                  <a:extLst>
                    <a:ext uri="{9D8B030D-6E8A-4147-A177-3AD203B41FA5}">
                      <a16:colId xmlns:a16="http://schemas.microsoft.com/office/drawing/2014/main" val="2564185813"/>
                    </a:ext>
                  </a:extLst>
                </a:gridCol>
                <a:gridCol w="1952304">
                  <a:extLst>
                    <a:ext uri="{9D8B030D-6E8A-4147-A177-3AD203B41FA5}">
                      <a16:colId xmlns:a16="http://schemas.microsoft.com/office/drawing/2014/main" val="2186648338"/>
                    </a:ext>
                  </a:extLst>
                </a:gridCol>
              </a:tblGrid>
              <a:tr h="1109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Housing Type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effectLst/>
                        </a:rPr>
                        <a:t>2021 Avg. </a:t>
                      </a:r>
                      <a:br>
                        <a:rPr lang="en-US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Tax Bill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effectLst/>
                        </a:rPr>
                        <a:t>Avg. 2022 Tax Bill @ 17.8₵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effectLst/>
                        </a:rPr>
                        <a:t>Avg. 2022 Tax Bill @ 15.2₵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>
                          <a:effectLst/>
                        </a:rPr>
                        <a:t>Avg. 2022 Tax Bill @ 17.27₵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86841964"/>
                  </a:ext>
                </a:extLst>
              </a:tr>
              <a:tr h="6185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Family Detached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730.03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858.90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733.44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833.33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16027314"/>
                  </a:ext>
                </a:extLst>
              </a:tr>
              <a:tr h="6185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Townhome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550.47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600.43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512.73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582.55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17586773"/>
                  </a:ext>
                </a:extLst>
              </a:tr>
              <a:tr h="6185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Residential Average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654.20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763.42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651.91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740.69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83592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8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3BC8-5536-411F-8299-6AF63662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Proposed Changes to the Schedule of Fees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FRYE COURT SERVICE TAX DISTRICT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5EB16-D2C6-4188-AA28-C1E4D3388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440" y="1347322"/>
            <a:ext cx="11027120" cy="5359691"/>
          </a:xfrm>
        </p:spPr>
        <p:txBody>
          <a:bodyPr>
            <a:normAutofit/>
          </a:bodyPr>
          <a:lstStyle/>
          <a:p>
            <a:r>
              <a:rPr lang="en-US" dirty="0"/>
              <a:t>Service District established in April 2003 (Lovettsville Manor)</a:t>
            </a:r>
          </a:p>
          <a:p>
            <a:r>
              <a:rPr lang="en-US" dirty="0"/>
              <a:t>Expanded in March 2019 by additional 14 lots (Keena Subdivision)</a:t>
            </a:r>
          </a:p>
          <a:p>
            <a:r>
              <a:rPr lang="en-US" dirty="0"/>
              <a:t>Currently 28 homes</a:t>
            </a:r>
          </a:p>
          <a:p>
            <a:r>
              <a:rPr lang="en-US" dirty="0"/>
              <a:t>Current tax rate, imposed on land values only, is 27.5₵ per $100 assessed value</a:t>
            </a:r>
          </a:p>
          <a:p>
            <a:r>
              <a:rPr lang="en-US" dirty="0"/>
              <a:t>No proposed changes to the Tax Rate in order to pay for planned improvements of the Frye Court pump station in FY 2023.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899AD8-F9B9-458F-B069-83CBF92ABD13}"/>
              </a:ext>
            </a:extLst>
          </p:cNvPr>
          <p:cNvGrpSpPr/>
          <p:nvPr/>
        </p:nvGrpSpPr>
        <p:grpSpPr>
          <a:xfrm>
            <a:off x="9216191" y="5847347"/>
            <a:ext cx="2550694" cy="653916"/>
            <a:chOff x="4372994" y="2074110"/>
            <a:chExt cx="3320775" cy="745490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9F99258-8ABA-4EEA-936B-4307252CB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74" y="2086810"/>
              <a:ext cx="2617195" cy="73279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8BD8F2-BB03-47AB-BAB9-4B1004343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994" y="2074110"/>
              <a:ext cx="776605" cy="7327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DFE174F-8A68-4779-9965-013870703869}"/>
              </a:ext>
            </a:extLst>
          </p:cNvPr>
          <p:cNvSpPr txBox="1"/>
          <p:nvPr/>
        </p:nvSpPr>
        <p:spPr>
          <a:xfrm>
            <a:off x="497941" y="6255945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 24, 2022</a:t>
            </a:r>
          </a:p>
        </p:txBody>
      </p:sp>
    </p:spTree>
    <p:extLst>
      <p:ext uri="{BB962C8B-B14F-4D97-AF65-F5344CB8AC3E}">
        <p14:creationId xmlns:p14="http://schemas.microsoft.com/office/powerpoint/2010/main" val="1133138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3BC8-5536-411F-8299-6AF63662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Proposed Changes to the Schedule of Fees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WATER/ SEWER USER RATES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5EB16-D2C6-4188-AA28-C1E4D3388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440" y="1347322"/>
            <a:ext cx="11027120" cy="5359691"/>
          </a:xfrm>
        </p:spPr>
        <p:txBody>
          <a:bodyPr>
            <a:normAutofit/>
          </a:bodyPr>
          <a:lstStyle/>
          <a:p>
            <a:r>
              <a:rPr lang="en-US" dirty="0"/>
              <a:t>Proposed increase of 3% in user rates to make up for project usage shortfall and resulting revenue loss in FY 2022.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899AD8-F9B9-458F-B069-83CBF92ABD13}"/>
              </a:ext>
            </a:extLst>
          </p:cNvPr>
          <p:cNvGrpSpPr/>
          <p:nvPr/>
        </p:nvGrpSpPr>
        <p:grpSpPr>
          <a:xfrm>
            <a:off x="9216191" y="5847347"/>
            <a:ext cx="2550694" cy="653916"/>
            <a:chOff x="4372994" y="2074110"/>
            <a:chExt cx="3320775" cy="745490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9F99258-8ABA-4EEA-936B-4307252CB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574" y="2086810"/>
              <a:ext cx="2617195" cy="73279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8BD8F2-BB03-47AB-BAB9-4B1004343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994" y="2074110"/>
              <a:ext cx="776605" cy="7327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DFE174F-8A68-4779-9965-013870703869}"/>
              </a:ext>
            </a:extLst>
          </p:cNvPr>
          <p:cNvSpPr txBox="1"/>
          <p:nvPr/>
        </p:nvSpPr>
        <p:spPr>
          <a:xfrm>
            <a:off x="497941" y="6255945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March 24,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103639-8A44-4C68-9778-517EC79D6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330" y="2223682"/>
            <a:ext cx="7345071" cy="448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4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3332</TotalTime>
  <Words>997</Words>
  <Application>Microsoft Office PowerPoint</Application>
  <PresentationFormat>Widescreen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Office Theme</vt:lpstr>
      <vt:lpstr>PUBLIC HEARING: 2022 Real Property Tax Rates and Fiscal Year 2023 Schedule of Fees</vt:lpstr>
      <vt:lpstr>Proposed Changes to the Schedule of Fees REAL ESTATE TAX RATES</vt:lpstr>
      <vt:lpstr>Proposed Real Estate Tax Rate </vt:lpstr>
      <vt:lpstr>Proposed Tax Rate (Equalized) Comparison to other Loudoun County Towns </vt:lpstr>
      <vt:lpstr>ALTERNATE Real Estate Tax Rate </vt:lpstr>
      <vt:lpstr>ALTERNATE Tax Rate (Fully fund CIP) Comparison to other Loudoun County Towns </vt:lpstr>
      <vt:lpstr>Tax Bill Comparisons for Varying Tax Rates</vt:lpstr>
      <vt:lpstr>Proposed Changes to the Schedule of Fees FRYE COURT SERVICE TAX DISTRICT</vt:lpstr>
      <vt:lpstr>Proposed Changes to the Schedule of Fees WATER/ SEWER USER RATES</vt:lpstr>
      <vt:lpstr>Water and Sewer User Rate Bill Comparison Average Monthly Residential Usage </vt:lpstr>
      <vt:lpstr>Proposed Changes to the Schedule of Fees AVAILABILITY FEES AND CONNECTION FEES</vt:lpstr>
      <vt:lpstr>Proposed Changes to the Schedule of Fees OFF-HOURS SERVICE FEE &amp;  CREDIT CARD CONVENIENCE FEE</vt:lpstr>
      <vt:lpstr>PUBLIC HEARING: 2022 Real Property Tax Rates and Fiscal Year 2023 Schedule of Fees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Town Clerk Candi Choi</dc:creator>
  <cp:lastModifiedBy>Town Manager Jason Cournoyer</cp:lastModifiedBy>
  <cp:revision>86</cp:revision>
  <cp:lastPrinted>2022-01-20T20:12:04Z</cp:lastPrinted>
  <dcterms:created xsi:type="dcterms:W3CDTF">2022-01-18T20:58:29Z</dcterms:created>
  <dcterms:modified xsi:type="dcterms:W3CDTF">2022-03-24T21:32:26Z</dcterms:modified>
</cp:coreProperties>
</file>