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58" r:id="rId6"/>
    <p:sldId id="259" r:id="rId7"/>
    <p:sldId id="263" r:id="rId8"/>
    <p:sldId id="264" r:id="rId9"/>
    <p:sldId id="265" r:id="rId10"/>
    <p:sldId id="267" r:id="rId11"/>
    <p:sldId id="260" r:id="rId12"/>
    <p:sldId id="262" r:id="rId1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22" autoAdjust="0"/>
  </p:normalViewPr>
  <p:slideViewPr>
    <p:cSldViewPr>
      <p:cViewPr varScale="1">
        <p:scale>
          <a:sx n="86" d="100"/>
          <a:sy n="86" d="100"/>
        </p:scale>
        <p:origin x="1354" y="48"/>
      </p:cViewPr>
      <p:guideLst>
        <p:guide orient="horz" pos="96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74"/>
    </p:cViewPr>
  </p:sorterViewPr>
  <p:notesViewPr>
    <p:cSldViewPr showGuides="1">
      <p:cViewPr varScale="1">
        <p:scale>
          <a:sx n="107" d="100"/>
          <a:sy n="107" d="100"/>
        </p:scale>
        <p:origin x="-534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D2FEC5-9EAB-4255-AC08-152E3C384CC5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2063" y="31750"/>
            <a:ext cx="1690687" cy="126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010" y="1381760"/>
            <a:ext cx="9361170" cy="560832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EA0219-103D-443B-81DA-35A48D9AC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8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947862" y="5276850"/>
            <a:ext cx="7197725" cy="1600200"/>
          </a:xfrm>
          <a:custGeom>
            <a:avLst/>
            <a:gdLst>
              <a:gd name="T0" fmla="*/ 0 w 3219"/>
              <a:gd name="T1" fmla="*/ 499 h 714"/>
              <a:gd name="T2" fmla="*/ 0 w 3219"/>
              <a:gd name="T3" fmla="*/ 714 h 714"/>
              <a:gd name="T4" fmla="*/ 3219 w 3219"/>
              <a:gd name="T5" fmla="*/ 714 h 714"/>
              <a:gd name="T6" fmla="*/ 3219 w 3219"/>
              <a:gd name="T7" fmla="*/ 0 h 714"/>
              <a:gd name="T8" fmla="*/ 500 w 3219"/>
              <a:gd name="T9" fmla="*/ 0 h 714"/>
              <a:gd name="T10" fmla="*/ 0 w 3219"/>
              <a:gd name="T11" fmla="*/ 49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9" h="714">
                <a:moveTo>
                  <a:pt x="0" y="499"/>
                </a:moveTo>
                <a:cubicBezTo>
                  <a:pt x="0" y="714"/>
                  <a:pt x="0" y="714"/>
                  <a:pt x="0" y="714"/>
                </a:cubicBezTo>
                <a:cubicBezTo>
                  <a:pt x="3219" y="714"/>
                  <a:pt x="3219" y="714"/>
                  <a:pt x="3219" y="714"/>
                </a:cubicBezTo>
                <a:cubicBezTo>
                  <a:pt x="3219" y="0"/>
                  <a:pt x="3219" y="0"/>
                  <a:pt x="3219" y="0"/>
                </a:cubicBezTo>
                <a:cubicBezTo>
                  <a:pt x="500" y="0"/>
                  <a:pt x="500" y="0"/>
                  <a:pt x="500" y="0"/>
                </a:cubicBezTo>
                <a:cubicBezTo>
                  <a:pt x="500" y="0"/>
                  <a:pt x="0" y="0"/>
                  <a:pt x="0" y="499"/>
                </a:cubicBezTo>
                <a:close/>
              </a:path>
            </a:pathLst>
          </a:custGeom>
          <a:solidFill>
            <a:srgbClr val="538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1947862" y="1588"/>
            <a:ext cx="7197725" cy="4946650"/>
          </a:xfrm>
          <a:custGeom>
            <a:avLst/>
            <a:gdLst>
              <a:gd name="T0" fmla="*/ 500 w 3219"/>
              <a:gd name="T1" fmla="*/ 2207 h 2207"/>
              <a:gd name="T2" fmla="*/ 3219 w 3219"/>
              <a:gd name="T3" fmla="*/ 2207 h 2207"/>
              <a:gd name="T4" fmla="*/ 3219 w 3219"/>
              <a:gd name="T5" fmla="*/ 0 h 2207"/>
              <a:gd name="T6" fmla="*/ 0 w 3219"/>
              <a:gd name="T7" fmla="*/ 0 h 2207"/>
              <a:gd name="T8" fmla="*/ 0 w 3219"/>
              <a:gd name="T9" fmla="*/ 1707 h 2207"/>
              <a:gd name="T10" fmla="*/ 500 w 3219"/>
              <a:gd name="T11" fmla="*/ 2207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19" h="2207">
                <a:moveTo>
                  <a:pt x="500" y="2207"/>
                </a:moveTo>
                <a:cubicBezTo>
                  <a:pt x="3219" y="2207"/>
                  <a:pt x="3219" y="2207"/>
                  <a:pt x="3219" y="2207"/>
                </a:cubicBezTo>
                <a:cubicBezTo>
                  <a:pt x="3219" y="0"/>
                  <a:pt x="3219" y="0"/>
                  <a:pt x="3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07"/>
                  <a:pt x="0" y="1707"/>
                  <a:pt x="0" y="1707"/>
                </a:cubicBezTo>
                <a:cubicBezTo>
                  <a:pt x="0" y="1707"/>
                  <a:pt x="0" y="2207"/>
                  <a:pt x="500" y="2207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-1588" y="1588"/>
            <a:ext cx="1622425" cy="4946650"/>
          </a:xfrm>
          <a:custGeom>
            <a:avLst/>
            <a:gdLst>
              <a:gd name="T0" fmla="*/ 726 w 726"/>
              <a:gd name="T1" fmla="*/ 1707 h 2207"/>
              <a:gd name="T2" fmla="*/ 726 w 726"/>
              <a:gd name="T3" fmla="*/ 0 h 2207"/>
              <a:gd name="T4" fmla="*/ 0 w 726"/>
              <a:gd name="T5" fmla="*/ 0 h 2207"/>
              <a:gd name="T6" fmla="*/ 0 w 726"/>
              <a:gd name="T7" fmla="*/ 2207 h 2207"/>
              <a:gd name="T8" fmla="*/ 226 w 726"/>
              <a:gd name="T9" fmla="*/ 2207 h 2207"/>
              <a:gd name="T10" fmla="*/ 726 w 726"/>
              <a:gd name="T11" fmla="*/ 1707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6" h="2207">
                <a:moveTo>
                  <a:pt x="726" y="1707"/>
                </a:moveTo>
                <a:cubicBezTo>
                  <a:pt x="726" y="0"/>
                  <a:pt x="726" y="0"/>
                  <a:pt x="72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7"/>
                  <a:pt x="0" y="2207"/>
                  <a:pt x="0" y="2207"/>
                </a:cubicBezTo>
                <a:cubicBezTo>
                  <a:pt x="226" y="2207"/>
                  <a:pt x="226" y="2207"/>
                  <a:pt x="226" y="2207"/>
                </a:cubicBezTo>
                <a:cubicBezTo>
                  <a:pt x="226" y="2207"/>
                  <a:pt x="726" y="2207"/>
                  <a:pt x="726" y="1707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-1588" y="5276850"/>
            <a:ext cx="1622425" cy="1600200"/>
          </a:xfrm>
          <a:custGeom>
            <a:avLst/>
            <a:gdLst>
              <a:gd name="T0" fmla="*/ 226 w 726"/>
              <a:gd name="T1" fmla="*/ 0 h 714"/>
              <a:gd name="T2" fmla="*/ 0 w 726"/>
              <a:gd name="T3" fmla="*/ 0 h 714"/>
              <a:gd name="T4" fmla="*/ 0 w 726"/>
              <a:gd name="T5" fmla="*/ 714 h 714"/>
              <a:gd name="T6" fmla="*/ 726 w 726"/>
              <a:gd name="T7" fmla="*/ 714 h 714"/>
              <a:gd name="T8" fmla="*/ 726 w 726"/>
              <a:gd name="T9" fmla="*/ 499 h 714"/>
              <a:gd name="T10" fmla="*/ 226 w 726"/>
              <a:gd name="T11" fmla="*/ 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6" h="714">
                <a:moveTo>
                  <a:pt x="2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14"/>
                  <a:pt x="0" y="714"/>
                  <a:pt x="0" y="714"/>
                </a:cubicBezTo>
                <a:cubicBezTo>
                  <a:pt x="726" y="714"/>
                  <a:pt x="726" y="714"/>
                  <a:pt x="726" y="714"/>
                </a:cubicBezTo>
                <a:cubicBezTo>
                  <a:pt x="726" y="499"/>
                  <a:pt x="726" y="499"/>
                  <a:pt x="726" y="499"/>
                </a:cubicBezTo>
                <a:cubicBezTo>
                  <a:pt x="726" y="499"/>
                  <a:pt x="726" y="0"/>
                  <a:pt x="226" y="0"/>
                </a:cubicBezTo>
                <a:close/>
              </a:path>
            </a:pathLst>
          </a:custGeom>
          <a:solidFill>
            <a:srgbClr val="5F63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09800" y="2133600"/>
            <a:ext cx="6477000" cy="25908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86000" y="5638800"/>
            <a:ext cx="6400800" cy="1143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504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 userDrawn="1"/>
        </p:nvSpPr>
        <p:spPr bwMode="auto">
          <a:xfrm>
            <a:off x="2584450" y="6350"/>
            <a:ext cx="6554788" cy="5919788"/>
          </a:xfrm>
          <a:custGeom>
            <a:avLst/>
            <a:gdLst>
              <a:gd name="T0" fmla="*/ 398 w 2935"/>
              <a:gd name="T1" fmla="*/ 1461 h 2653"/>
              <a:gd name="T2" fmla="*/ 2748 w 2935"/>
              <a:gd name="T3" fmla="*/ 2609 h 2653"/>
              <a:gd name="T4" fmla="*/ 2935 w 2935"/>
              <a:gd name="T5" fmla="*/ 2651 h 2653"/>
              <a:gd name="T6" fmla="*/ 2935 w 2935"/>
              <a:gd name="T7" fmla="*/ 0 h 2653"/>
              <a:gd name="T8" fmla="*/ 606 w 2935"/>
              <a:gd name="T9" fmla="*/ 0 h 2653"/>
              <a:gd name="T10" fmla="*/ 191 w 2935"/>
              <a:gd name="T11" fmla="*/ 867 h 2653"/>
              <a:gd name="T12" fmla="*/ 398 w 2935"/>
              <a:gd name="T13" fmla="*/ 1461 h 2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5" h="2653">
                <a:moveTo>
                  <a:pt x="398" y="1461"/>
                </a:moveTo>
                <a:cubicBezTo>
                  <a:pt x="2748" y="2609"/>
                  <a:pt x="2748" y="2609"/>
                  <a:pt x="2748" y="2609"/>
                </a:cubicBezTo>
                <a:cubicBezTo>
                  <a:pt x="2748" y="2609"/>
                  <a:pt x="2839" y="2653"/>
                  <a:pt x="2935" y="2651"/>
                </a:cubicBezTo>
                <a:cubicBezTo>
                  <a:pt x="2935" y="0"/>
                  <a:pt x="2935" y="0"/>
                  <a:pt x="2935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191" y="867"/>
                  <a:pt x="191" y="867"/>
                  <a:pt x="191" y="867"/>
                </a:cubicBezTo>
                <a:cubicBezTo>
                  <a:pt x="191" y="867"/>
                  <a:pt x="0" y="1267"/>
                  <a:pt x="398" y="1461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>
            <a:off x="-7938" y="6350"/>
            <a:ext cx="3611563" cy="2693988"/>
          </a:xfrm>
          <a:custGeom>
            <a:avLst/>
            <a:gdLst>
              <a:gd name="T0" fmla="*/ 187 w 1617"/>
              <a:gd name="T1" fmla="*/ 791 h 1207"/>
              <a:gd name="T2" fmla="*/ 641 w 1617"/>
              <a:gd name="T3" fmla="*/ 1013 h 1207"/>
              <a:gd name="T4" fmla="*/ 1230 w 1617"/>
              <a:gd name="T5" fmla="*/ 807 h 1207"/>
              <a:gd name="T6" fmla="*/ 1617 w 1617"/>
              <a:gd name="T7" fmla="*/ 0 h 1207"/>
              <a:gd name="T8" fmla="*/ 0 w 1617"/>
              <a:gd name="T9" fmla="*/ 0 h 1207"/>
              <a:gd name="T10" fmla="*/ 0 w 1617"/>
              <a:gd name="T11" fmla="*/ 657 h 1207"/>
              <a:gd name="T12" fmla="*/ 187 w 1617"/>
              <a:gd name="T13" fmla="*/ 791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7" h="1207">
                <a:moveTo>
                  <a:pt x="187" y="791"/>
                </a:moveTo>
                <a:cubicBezTo>
                  <a:pt x="641" y="1013"/>
                  <a:pt x="641" y="1013"/>
                  <a:pt x="641" y="1013"/>
                </a:cubicBezTo>
                <a:cubicBezTo>
                  <a:pt x="641" y="1013"/>
                  <a:pt x="1039" y="1207"/>
                  <a:pt x="1230" y="807"/>
                </a:cubicBezTo>
                <a:cubicBezTo>
                  <a:pt x="1617" y="0"/>
                  <a:pt x="1617" y="0"/>
                  <a:pt x="16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7"/>
                  <a:pt x="0" y="657"/>
                  <a:pt x="0" y="657"/>
                </a:cubicBezTo>
                <a:cubicBezTo>
                  <a:pt x="50" y="708"/>
                  <a:pt x="111" y="754"/>
                  <a:pt x="187" y="791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4763" y="5429250"/>
            <a:ext cx="2987675" cy="1433513"/>
          </a:xfrm>
          <a:custGeom>
            <a:avLst/>
            <a:gdLst>
              <a:gd name="T0" fmla="*/ 672 w 1339"/>
              <a:gd name="T1" fmla="*/ 172 h 642"/>
              <a:gd name="T2" fmla="*/ 0 w 1339"/>
              <a:gd name="T3" fmla="*/ 500 h 642"/>
              <a:gd name="T4" fmla="*/ 0 w 1339"/>
              <a:gd name="T5" fmla="*/ 642 h 642"/>
              <a:gd name="T6" fmla="*/ 1339 w 1339"/>
              <a:gd name="T7" fmla="*/ 642 h 642"/>
              <a:gd name="T8" fmla="*/ 1198 w 1339"/>
              <a:gd name="T9" fmla="*/ 353 h 642"/>
              <a:gd name="T10" fmla="*/ 672 w 1339"/>
              <a:gd name="T11" fmla="*/ 17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9" h="642">
                <a:moveTo>
                  <a:pt x="672" y="172"/>
                </a:moveTo>
                <a:cubicBezTo>
                  <a:pt x="0" y="500"/>
                  <a:pt x="0" y="500"/>
                  <a:pt x="0" y="500"/>
                </a:cubicBezTo>
                <a:cubicBezTo>
                  <a:pt x="0" y="642"/>
                  <a:pt x="0" y="642"/>
                  <a:pt x="0" y="642"/>
                </a:cubicBezTo>
                <a:cubicBezTo>
                  <a:pt x="1339" y="642"/>
                  <a:pt x="1339" y="642"/>
                  <a:pt x="1339" y="642"/>
                </a:cubicBezTo>
                <a:cubicBezTo>
                  <a:pt x="1198" y="353"/>
                  <a:pt x="1198" y="353"/>
                  <a:pt x="1198" y="353"/>
                </a:cubicBezTo>
                <a:cubicBezTo>
                  <a:pt x="1198" y="353"/>
                  <a:pt x="1025" y="0"/>
                  <a:pt x="672" y="172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4763" y="733425"/>
            <a:ext cx="2171700" cy="5514975"/>
          </a:xfrm>
          <a:custGeom>
            <a:avLst/>
            <a:gdLst>
              <a:gd name="T0" fmla="*/ 800 w 973"/>
              <a:gd name="T1" fmla="*/ 1641 h 2469"/>
              <a:gd name="T2" fmla="*/ 0 w 973"/>
              <a:gd name="T3" fmla="*/ 0 h 2469"/>
              <a:gd name="T4" fmla="*/ 0 w 973"/>
              <a:gd name="T5" fmla="*/ 2469 h 2469"/>
              <a:gd name="T6" fmla="*/ 619 w 973"/>
              <a:gd name="T7" fmla="*/ 2166 h 2469"/>
              <a:gd name="T8" fmla="*/ 800 w 973"/>
              <a:gd name="T9" fmla="*/ 1641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2469">
                <a:moveTo>
                  <a:pt x="800" y="1641"/>
                </a:moveTo>
                <a:cubicBezTo>
                  <a:pt x="0" y="0"/>
                  <a:pt x="0" y="0"/>
                  <a:pt x="0" y="0"/>
                </a:cubicBezTo>
                <a:cubicBezTo>
                  <a:pt x="0" y="2469"/>
                  <a:pt x="0" y="2469"/>
                  <a:pt x="0" y="2469"/>
                </a:cubicBezTo>
                <a:cubicBezTo>
                  <a:pt x="619" y="2166"/>
                  <a:pt x="619" y="2166"/>
                  <a:pt x="619" y="2166"/>
                </a:cubicBezTo>
                <a:cubicBezTo>
                  <a:pt x="619" y="2166"/>
                  <a:pt x="973" y="1994"/>
                  <a:pt x="800" y="1641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130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/>
          <p:cNvGrpSpPr>
            <a:grpSpLocks noChangeAspect="1"/>
          </p:cNvGrpSpPr>
          <p:nvPr userDrawn="1"/>
        </p:nvGrpSpPr>
        <p:grpSpPr bwMode="auto">
          <a:xfrm>
            <a:off x="1588" y="0"/>
            <a:ext cx="9142412" cy="6858000"/>
            <a:chOff x="1" y="0"/>
            <a:chExt cx="5760" cy="4320"/>
          </a:xfrm>
        </p:grpSpPr>
        <p:sp>
          <p:nvSpPr>
            <p:cNvPr id="10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" y="0"/>
              <a:ext cx="5760" cy="4319"/>
            </a:xfrm>
            <a:custGeom>
              <a:avLst/>
              <a:gdLst>
                <a:gd name="T0" fmla="*/ 0 w 4102"/>
                <a:gd name="T1" fmla="*/ 0 h 3077"/>
                <a:gd name="T2" fmla="*/ 0 w 4102"/>
                <a:gd name="T3" fmla="*/ 137 h 3077"/>
                <a:gd name="T4" fmla="*/ 181 w 4102"/>
                <a:gd name="T5" fmla="*/ 137 h 3077"/>
                <a:gd name="T6" fmla="*/ 3102 w 4102"/>
                <a:gd name="T7" fmla="*/ 137 h 3077"/>
                <a:gd name="T8" fmla="*/ 3660 w 4102"/>
                <a:gd name="T9" fmla="*/ 695 h 3077"/>
                <a:gd name="T10" fmla="*/ 3660 w 4102"/>
                <a:gd name="T11" fmla="*/ 2340 h 3077"/>
                <a:gd name="T12" fmla="*/ 3102 w 4102"/>
                <a:gd name="T13" fmla="*/ 2898 h 3077"/>
                <a:gd name="T14" fmla="*/ 181 w 4102"/>
                <a:gd name="T15" fmla="*/ 2898 h 3077"/>
                <a:gd name="T16" fmla="*/ 0 w 4102"/>
                <a:gd name="T17" fmla="*/ 2898 h 3077"/>
                <a:gd name="T18" fmla="*/ 0 w 4102"/>
                <a:gd name="T19" fmla="*/ 3077 h 3077"/>
                <a:gd name="T20" fmla="*/ 4102 w 4102"/>
                <a:gd name="T21" fmla="*/ 3077 h 3077"/>
                <a:gd name="T22" fmla="*/ 4102 w 4102"/>
                <a:gd name="T23" fmla="*/ 0 h 3077"/>
                <a:gd name="T24" fmla="*/ 0 w 4102"/>
                <a:gd name="T25" fmla="*/ 0 h 3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2" h="3077">
                  <a:moveTo>
                    <a:pt x="0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3102" y="137"/>
                    <a:pt x="3102" y="137"/>
                    <a:pt x="3102" y="137"/>
                  </a:cubicBezTo>
                  <a:cubicBezTo>
                    <a:pt x="3660" y="137"/>
                    <a:pt x="3660" y="695"/>
                    <a:pt x="3660" y="695"/>
                  </a:cubicBezTo>
                  <a:cubicBezTo>
                    <a:pt x="3660" y="2340"/>
                    <a:pt x="3660" y="2340"/>
                    <a:pt x="3660" y="2340"/>
                  </a:cubicBezTo>
                  <a:cubicBezTo>
                    <a:pt x="3660" y="2898"/>
                    <a:pt x="3102" y="2898"/>
                    <a:pt x="3102" y="2898"/>
                  </a:cubicBezTo>
                  <a:cubicBezTo>
                    <a:pt x="181" y="2898"/>
                    <a:pt x="181" y="2898"/>
                    <a:pt x="181" y="2898"/>
                  </a:cubicBezTo>
                  <a:cubicBezTo>
                    <a:pt x="0" y="2898"/>
                    <a:pt x="0" y="2898"/>
                    <a:pt x="0" y="2898"/>
                  </a:cubicBezTo>
                  <a:cubicBezTo>
                    <a:pt x="0" y="3077"/>
                    <a:pt x="0" y="3077"/>
                    <a:pt x="0" y="3077"/>
                  </a:cubicBezTo>
                  <a:cubicBezTo>
                    <a:pt x="4102" y="3077"/>
                    <a:pt x="4102" y="3077"/>
                    <a:pt x="4102" y="3077"/>
                  </a:cubicBezTo>
                  <a:cubicBezTo>
                    <a:pt x="4102" y="0"/>
                    <a:pt x="4102" y="0"/>
                    <a:pt x="410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D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6821488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821488" cy="41148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6821488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1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1"/>
          <p:cNvSpPr>
            <a:spLocks/>
          </p:cNvSpPr>
          <p:nvPr userDrawn="1"/>
        </p:nvSpPr>
        <p:spPr bwMode="auto">
          <a:xfrm>
            <a:off x="-28575" y="-9525"/>
            <a:ext cx="2047875" cy="3835400"/>
          </a:xfrm>
          <a:custGeom>
            <a:avLst/>
            <a:gdLst>
              <a:gd name="T0" fmla="*/ 713 w 906"/>
              <a:gd name="T1" fmla="*/ 861 h 1699"/>
              <a:gd name="T2" fmla="*/ 314 w 906"/>
              <a:gd name="T3" fmla="*/ 45 h 1699"/>
              <a:gd name="T4" fmla="*/ 288 w 906"/>
              <a:gd name="T5" fmla="*/ 0 h 1699"/>
              <a:gd name="T6" fmla="*/ 0 w 906"/>
              <a:gd name="T7" fmla="*/ 0 h 1699"/>
              <a:gd name="T8" fmla="*/ 0 w 906"/>
              <a:gd name="T9" fmla="*/ 1699 h 1699"/>
              <a:gd name="T10" fmla="*/ 510 w 906"/>
              <a:gd name="T11" fmla="*/ 1450 h 1699"/>
              <a:gd name="T12" fmla="*/ 713 w 906"/>
              <a:gd name="T13" fmla="*/ 8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6" h="1699">
                <a:moveTo>
                  <a:pt x="713" y="861"/>
                </a:moveTo>
                <a:cubicBezTo>
                  <a:pt x="314" y="45"/>
                  <a:pt x="314" y="45"/>
                  <a:pt x="314" y="45"/>
                </a:cubicBezTo>
                <a:cubicBezTo>
                  <a:pt x="314" y="45"/>
                  <a:pt x="305" y="26"/>
                  <a:pt x="2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99"/>
                  <a:pt x="0" y="1699"/>
                  <a:pt x="0" y="1699"/>
                </a:cubicBezTo>
                <a:cubicBezTo>
                  <a:pt x="510" y="1450"/>
                  <a:pt x="510" y="1450"/>
                  <a:pt x="510" y="1450"/>
                </a:cubicBezTo>
                <a:cubicBezTo>
                  <a:pt x="510" y="1450"/>
                  <a:pt x="906" y="1257"/>
                  <a:pt x="713" y="861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2"/>
          <p:cNvSpPr>
            <a:spLocks/>
          </p:cNvSpPr>
          <p:nvPr userDrawn="1"/>
        </p:nvSpPr>
        <p:spPr bwMode="auto">
          <a:xfrm>
            <a:off x="973138" y="-9525"/>
            <a:ext cx="6867525" cy="2705100"/>
          </a:xfrm>
          <a:custGeom>
            <a:avLst/>
            <a:gdLst>
              <a:gd name="T0" fmla="*/ 391 w 3039"/>
              <a:gd name="T1" fmla="*/ 802 h 1198"/>
              <a:gd name="T2" fmla="*/ 980 w 3039"/>
              <a:gd name="T3" fmla="*/ 1004 h 1198"/>
              <a:gd name="T4" fmla="*/ 3039 w 3039"/>
              <a:gd name="T5" fmla="*/ 0 h 1198"/>
              <a:gd name="T6" fmla="*/ 0 w 3039"/>
              <a:gd name="T7" fmla="*/ 0 h 1198"/>
              <a:gd name="T8" fmla="*/ 16 w 3039"/>
              <a:gd name="T9" fmla="*/ 33 h 1198"/>
              <a:gd name="T10" fmla="*/ 391 w 3039"/>
              <a:gd name="T11" fmla="*/ 802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9" h="1198">
                <a:moveTo>
                  <a:pt x="391" y="802"/>
                </a:moveTo>
                <a:cubicBezTo>
                  <a:pt x="391" y="802"/>
                  <a:pt x="584" y="1198"/>
                  <a:pt x="980" y="1004"/>
                </a:cubicBezTo>
                <a:cubicBezTo>
                  <a:pt x="3039" y="0"/>
                  <a:pt x="3039" y="0"/>
                  <a:pt x="3039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11"/>
                  <a:pt x="10" y="22"/>
                  <a:pt x="16" y="33"/>
                </a:cubicBezTo>
                <a:lnTo>
                  <a:pt x="391" y="802"/>
                </a:ln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18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4763" y="5429250"/>
            <a:ext cx="2987675" cy="1433513"/>
          </a:xfrm>
          <a:custGeom>
            <a:avLst/>
            <a:gdLst>
              <a:gd name="T0" fmla="*/ 672 w 1339"/>
              <a:gd name="T1" fmla="*/ 172 h 642"/>
              <a:gd name="T2" fmla="*/ 0 w 1339"/>
              <a:gd name="T3" fmla="*/ 500 h 642"/>
              <a:gd name="T4" fmla="*/ 0 w 1339"/>
              <a:gd name="T5" fmla="*/ 642 h 642"/>
              <a:gd name="T6" fmla="*/ 1339 w 1339"/>
              <a:gd name="T7" fmla="*/ 642 h 642"/>
              <a:gd name="T8" fmla="*/ 1198 w 1339"/>
              <a:gd name="T9" fmla="*/ 353 h 642"/>
              <a:gd name="T10" fmla="*/ 672 w 1339"/>
              <a:gd name="T11" fmla="*/ 17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9" h="642">
                <a:moveTo>
                  <a:pt x="672" y="172"/>
                </a:moveTo>
                <a:cubicBezTo>
                  <a:pt x="0" y="500"/>
                  <a:pt x="0" y="500"/>
                  <a:pt x="0" y="500"/>
                </a:cubicBezTo>
                <a:cubicBezTo>
                  <a:pt x="0" y="642"/>
                  <a:pt x="0" y="642"/>
                  <a:pt x="0" y="642"/>
                </a:cubicBezTo>
                <a:cubicBezTo>
                  <a:pt x="1339" y="642"/>
                  <a:pt x="1339" y="642"/>
                  <a:pt x="1339" y="642"/>
                </a:cubicBezTo>
                <a:cubicBezTo>
                  <a:pt x="1198" y="353"/>
                  <a:pt x="1198" y="353"/>
                  <a:pt x="1198" y="353"/>
                </a:cubicBezTo>
                <a:cubicBezTo>
                  <a:pt x="1198" y="353"/>
                  <a:pt x="1025" y="0"/>
                  <a:pt x="672" y="172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4763" y="733425"/>
            <a:ext cx="2171700" cy="5514975"/>
          </a:xfrm>
          <a:custGeom>
            <a:avLst/>
            <a:gdLst>
              <a:gd name="T0" fmla="*/ 800 w 973"/>
              <a:gd name="T1" fmla="*/ 1641 h 2469"/>
              <a:gd name="T2" fmla="*/ 0 w 973"/>
              <a:gd name="T3" fmla="*/ 0 h 2469"/>
              <a:gd name="T4" fmla="*/ 0 w 973"/>
              <a:gd name="T5" fmla="*/ 2469 h 2469"/>
              <a:gd name="T6" fmla="*/ 619 w 973"/>
              <a:gd name="T7" fmla="*/ 2166 h 2469"/>
              <a:gd name="T8" fmla="*/ 800 w 973"/>
              <a:gd name="T9" fmla="*/ 1641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2469">
                <a:moveTo>
                  <a:pt x="800" y="1641"/>
                </a:moveTo>
                <a:cubicBezTo>
                  <a:pt x="0" y="0"/>
                  <a:pt x="0" y="0"/>
                  <a:pt x="0" y="0"/>
                </a:cubicBezTo>
                <a:cubicBezTo>
                  <a:pt x="0" y="2469"/>
                  <a:pt x="0" y="2469"/>
                  <a:pt x="0" y="2469"/>
                </a:cubicBezTo>
                <a:cubicBezTo>
                  <a:pt x="619" y="2166"/>
                  <a:pt x="619" y="2166"/>
                  <a:pt x="619" y="2166"/>
                </a:cubicBezTo>
                <a:cubicBezTo>
                  <a:pt x="619" y="2166"/>
                  <a:pt x="973" y="1994"/>
                  <a:pt x="800" y="1641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08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4288" y="0"/>
            <a:ext cx="915828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14288" y="5440363"/>
            <a:ext cx="2994025" cy="1436688"/>
          </a:xfrm>
          <a:custGeom>
            <a:avLst/>
            <a:gdLst>
              <a:gd name="T0" fmla="*/ 672 w 1339"/>
              <a:gd name="T1" fmla="*/ 172 h 642"/>
              <a:gd name="T2" fmla="*/ 0 w 1339"/>
              <a:gd name="T3" fmla="*/ 500 h 642"/>
              <a:gd name="T4" fmla="*/ 0 w 1339"/>
              <a:gd name="T5" fmla="*/ 642 h 642"/>
              <a:gd name="T6" fmla="*/ 1339 w 1339"/>
              <a:gd name="T7" fmla="*/ 642 h 642"/>
              <a:gd name="T8" fmla="*/ 1198 w 1339"/>
              <a:gd name="T9" fmla="*/ 353 h 642"/>
              <a:gd name="T10" fmla="*/ 672 w 1339"/>
              <a:gd name="T11" fmla="*/ 17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9" h="642">
                <a:moveTo>
                  <a:pt x="672" y="172"/>
                </a:moveTo>
                <a:cubicBezTo>
                  <a:pt x="0" y="500"/>
                  <a:pt x="0" y="500"/>
                  <a:pt x="0" y="500"/>
                </a:cubicBezTo>
                <a:cubicBezTo>
                  <a:pt x="0" y="642"/>
                  <a:pt x="0" y="642"/>
                  <a:pt x="0" y="642"/>
                </a:cubicBezTo>
                <a:cubicBezTo>
                  <a:pt x="1339" y="642"/>
                  <a:pt x="1339" y="642"/>
                  <a:pt x="1339" y="642"/>
                </a:cubicBezTo>
                <a:cubicBezTo>
                  <a:pt x="1198" y="353"/>
                  <a:pt x="1198" y="353"/>
                  <a:pt x="1198" y="353"/>
                </a:cubicBezTo>
                <a:cubicBezTo>
                  <a:pt x="1198" y="353"/>
                  <a:pt x="1025" y="0"/>
                  <a:pt x="672" y="172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-14288" y="735013"/>
            <a:ext cx="2176463" cy="5526088"/>
          </a:xfrm>
          <a:custGeom>
            <a:avLst/>
            <a:gdLst>
              <a:gd name="T0" fmla="*/ 800 w 973"/>
              <a:gd name="T1" fmla="*/ 1641 h 2469"/>
              <a:gd name="T2" fmla="*/ 0 w 973"/>
              <a:gd name="T3" fmla="*/ 0 h 2469"/>
              <a:gd name="T4" fmla="*/ 0 w 973"/>
              <a:gd name="T5" fmla="*/ 2469 h 2469"/>
              <a:gd name="T6" fmla="*/ 619 w 973"/>
              <a:gd name="T7" fmla="*/ 2166 h 2469"/>
              <a:gd name="T8" fmla="*/ 800 w 973"/>
              <a:gd name="T9" fmla="*/ 1641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2469">
                <a:moveTo>
                  <a:pt x="800" y="1641"/>
                </a:moveTo>
                <a:cubicBezTo>
                  <a:pt x="0" y="0"/>
                  <a:pt x="0" y="0"/>
                  <a:pt x="0" y="0"/>
                </a:cubicBezTo>
                <a:cubicBezTo>
                  <a:pt x="0" y="2469"/>
                  <a:pt x="0" y="2469"/>
                  <a:pt x="0" y="2469"/>
                </a:cubicBezTo>
                <a:cubicBezTo>
                  <a:pt x="619" y="2166"/>
                  <a:pt x="619" y="2166"/>
                  <a:pt x="619" y="2166"/>
                </a:cubicBezTo>
                <a:cubicBezTo>
                  <a:pt x="619" y="2166"/>
                  <a:pt x="973" y="1994"/>
                  <a:pt x="800" y="1641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33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4"/>
          <p:cNvSpPr>
            <a:spLocks noChangeAspect="1" noChangeArrowheads="1" noTextEdit="1"/>
          </p:cNvSpPr>
          <p:nvPr userDrawn="1"/>
        </p:nvSpPr>
        <p:spPr bwMode="auto">
          <a:xfrm>
            <a:off x="0" y="-12700"/>
            <a:ext cx="91503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6"/>
          <p:cNvSpPr>
            <a:spLocks/>
          </p:cNvSpPr>
          <p:nvPr userDrawn="1"/>
        </p:nvSpPr>
        <p:spPr bwMode="auto">
          <a:xfrm>
            <a:off x="6161088" y="5422900"/>
            <a:ext cx="2990850" cy="1435100"/>
          </a:xfrm>
          <a:custGeom>
            <a:avLst/>
            <a:gdLst>
              <a:gd name="T0" fmla="*/ 667 w 1339"/>
              <a:gd name="T1" fmla="*/ 172 h 642"/>
              <a:gd name="T2" fmla="*/ 1339 w 1339"/>
              <a:gd name="T3" fmla="*/ 500 h 642"/>
              <a:gd name="T4" fmla="*/ 1339 w 1339"/>
              <a:gd name="T5" fmla="*/ 642 h 642"/>
              <a:gd name="T6" fmla="*/ 0 w 1339"/>
              <a:gd name="T7" fmla="*/ 642 h 642"/>
              <a:gd name="T8" fmla="*/ 141 w 1339"/>
              <a:gd name="T9" fmla="*/ 353 h 642"/>
              <a:gd name="T10" fmla="*/ 667 w 1339"/>
              <a:gd name="T11" fmla="*/ 17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9" h="642">
                <a:moveTo>
                  <a:pt x="667" y="172"/>
                </a:moveTo>
                <a:cubicBezTo>
                  <a:pt x="1339" y="500"/>
                  <a:pt x="1339" y="500"/>
                  <a:pt x="1339" y="500"/>
                </a:cubicBezTo>
                <a:cubicBezTo>
                  <a:pt x="1339" y="642"/>
                  <a:pt x="1339" y="642"/>
                  <a:pt x="1339" y="642"/>
                </a:cubicBezTo>
                <a:cubicBezTo>
                  <a:pt x="0" y="642"/>
                  <a:pt x="0" y="642"/>
                  <a:pt x="0" y="642"/>
                </a:cubicBezTo>
                <a:cubicBezTo>
                  <a:pt x="141" y="353"/>
                  <a:pt x="141" y="353"/>
                  <a:pt x="141" y="353"/>
                </a:cubicBezTo>
                <a:cubicBezTo>
                  <a:pt x="141" y="353"/>
                  <a:pt x="314" y="0"/>
                  <a:pt x="667" y="172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7"/>
          <p:cNvSpPr>
            <a:spLocks/>
          </p:cNvSpPr>
          <p:nvPr userDrawn="1"/>
        </p:nvSpPr>
        <p:spPr bwMode="auto">
          <a:xfrm>
            <a:off x="6978650" y="720725"/>
            <a:ext cx="2173288" cy="5522913"/>
          </a:xfrm>
          <a:custGeom>
            <a:avLst/>
            <a:gdLst>
              <a:gd name="T0" fmla="*/ 173 w 973"/>
              <a:gd name="T1" fmla="*/ 1641 h 2469"/>
              <a:gd name="T2" fmla="*/ 973 w 973"/>
              <a:gd name="T3" fmla="*/ 0 h 2469"/>
              <a:gd name="T4" fmla="*/ 973 w 973"/>
              <a:gd name="T5" fmla="*/ 2469 h 2469"/>
              <a:gd name="T6" fmla="*/ 354 w 973"/>
              <a:gd name="T7" fmla="*/ 2166 h 2469"/>
              <a:gd name="T8" fmla="*/ 173 w 973"/>
              <a:gd name="T9" fmla="*/ 1641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2469">
                <a:moveTo>
                  <a:pt x="173" y="1641"/>
                </a:moveTo>
                <a:cubicBezTo>
                  <a:pt x="973" y="0"/>
                  <a:pt x="973" y="0"/>
                  <a:pt x="973" y="0"/>
                </a:cubicBezTo>
                <a:cubicBezTo>
                  <a:pt x="973" y="2469"/>
                  <a:pt x="973" y="2469"/>
                  <a:pt x="973" y="2469"/>
                </a:cubicBezTo>
                <a:cubicBezTo>
                  <a:pt x="354" y="2166"/>
                  <a:pt x="354" y="2166"/>
                  <a:pt x="354" y="2166"/>
                </a:cubicBezTo>
                <a:cubicBezTo>
                  <a:pt x="354" y="2166"/>
                  <a:pt x="0" y="1994"/>
                  <a:pt x="173" y="1641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9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 userDrawn="1"/>
        </p:nvSpPr>
        <p:spPr bwMode="auto">
          <a:xfrm>
            <a:off x="-1514475" y="0"/>
            <a:ext cx="10660063" cy="685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92397" y="0"/>
            <a:ext cx="8754779" cy="6859022"/>
          </a:xfrm>
          <a:custGeom>
            <a:avLst/>
            <a:gdLst>
              <a:gd name="T0" fmla="*/ 2723 w 3925"/>
              <a:gd name="T1" fmla="*/ 0 h 3072"/>
              <a:gd name="T2" fmla="*/ 2712 w 3925"/>
              <a:gd name="T3" fmla="*/ 5 h 3072"/>
              <a:gd name="T4" fmla="*/ 682 w 3925"/>
              <a:gd name="T5" fmla="*/ 997 h 3072"/>
              <a:gd name="T6" fmla="*/ 0 w 3925"/>
              <a:gd name="T7" fmla="*/ 2088 h 3072"/>
              <a:gd name="T8" fmla="*/ 0 w 3925"/>
              <a:gd name="T9" fmla="*/ 3072 h 3072"/>
              <a:gd name="T10" fmla="*/ 3925 w 3925"/>
              <a:gd name="T11" fmla="*/ 3072 h 3072"/>
              <a:gd name="T12" fmla="*/ 3925 w 3925"/>
              <a:gd name="T13" fmla="*/ 0 h 3072"/>
              <a:gd name="T14" fmla="*/ 2723 w 3925"/>
              <a:gd name="T15" fmla="*/ 0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25" h="3072">
                <a:moveTo>
                  <a:pt x="2723" y="0"/>
                </a:moveTo>
                <a:cubicBezTo>
                  <a:pt x="2720" y="2"/>
                  <a:pt x="2716" y="3"/>
                  <a:pt x="2712" y="5"/>
                </a:cubicBezTo>
                <a:cubicBezTo>
                  <a:pt x="682" y="997"/>
                  <a:pt x="682" y="997"/>
                  <a:pt x="682" y="997"/>
                </a:cubicBezTo>
                <a:cubicBezTo>
                  <a:pt x="682" y="997"/>
                  <a:pt x="0" y="1330"/>
                  <a:pt x="0" y="2088"/>
                </a:cubicBezTo>
                <a:cubicBezTo>
                  <a:pt x="0" y="3072"/>
                  <a:pt x="0" y="3072"/>
                  <a:pt x="0" y="3072"/>
                </a:cubicBezTo>
                <a:cubicBezTo>
                  <a:pt x="3925" y="3072"/>
                  <a:pt x="3925" y="3072"/>
                  <a:pt x="3925" y="3072"/>
                </a:cubicBezTo>
                <a:cubicBezTo>
                  <a:pt x="3925" y="0"/>
                  <a:pt x="3925" y="0"/>
                  <a:pt x="3925" y="0"/>
                </a:cubicBezTo>
                <a:lnTo>
                  <a:pt x="2723" y="0"/>
                </a:ln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59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0"/>
            <a:ext cx="9145588" cy="6858000"/>
          </a:xfrm>
          <a:custGeom>
            <a:avLst/>
            <a:gdLst>
              <a:gd name="T0" fmla="*/ 0 w 4102"/>
              <a:gd name="T1" fmla="*/ 0 h 3077"/>
              <a:gd name="T2" fmla="*/ 0 w 4102"/>
              <a:gd name="T3" fmla="*/ 137 h 3077"/>
              <a:gd name="T4" fmla="*/ 181 w 4102"/>
              <a:gd name="T5" fmla="*/ 137 h 3077"/>
              <a:gd name="T6" fmla="*/ 3102 w 4102"/>
              <a:gd name="T7" fmla="*/ 137 h 3077"/>
              <a:gd name="T8" fmla="*/ 3660 w 4102"/>
              <a:gd name="T9" fmla="*/ 695 h 3077"/>
              <a:gd name="T10" fmla="*/ 3660 w 4102"/>
              <a:gd name="T11" fmla="*/ 2340 h 3077"/>
              <a:gd name="T12" fmla="*/ 3102 w 4102"/>
              <a:gd name="T13" fmla="*/ 2898 h 3077"/>
              <a:gd name="T14" fmla="*/ 181 w 4102"/>
              <a:gd name="T15" fmla="*/ 2898 h 3077"/>
              <a:gd name="T16" fmla="*/ 0 w 4102"/>
              <a:gd name="T17" fmla="*/ 2898 h 3077"/>
              <a:gd name="T18" fmla="*/ 0 w 4102"/>
              <a:gd name="T19" fmla="*/ 3077 h 3077"/>
              <a:gd name="T20" fmla="*/ 4102 w 4102"/>
              <a:gd name="T21" fmla="*/ 3077 h 3077"/>
              <a:gd name="T22" fmla="*/ 4102 w 4102"/>
              <a:gd name="T23" fmla="*/ 0 h 3077"/>
              <a:gd name="T24" fmla="*/ 0 w 4102"/>
              <a:gd name="T25" fmla="*/ 0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02" h="3077">
                <a:moveTo>
                  <a:pt x="0" y="0"/>
                </a:moveTo>
                <a:cubicBezTo>
                  <a:pt x="0" y="137"/>
                  <a:pt x="0" y="137"/>
                  <a:pt x="0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3102" y="137"/>
                  <a:pt x="3102" y="137"/>
                  <a:pt x="3102" y="137"/>
                </a:cubicBezTo>
                <a:cubicBezTo>
                  <a:pt x="3660" y="137"/>
                  <a:pt x="3660" y="695"/>
                  <a:pt x="3660" y="695"/>
                </a:cubicBezTo>
                <a:cubicBezTo>
                  <a:pt x="3660" y="2340"/>
                  <a:pt x="3660" y="2340"/>
                  <a:pt x="3660" y="2340"/>
                </a:cubicBezTo>
                <a:cubicBezTo>
                  <a:pt x="3660" y="2898"/>
                  <a:pt x="3102" y="2898"/>
                  <a:pt x="3102" y="2898"/>
                </a:cubicBezTo>
                <a:cubicBezTo>
                  <a:pt x="181" y="2898"/>
                  <a:pt x="181" y="2898"/>
                  <a:pt x="181" y="2898"/>
                </a:cubicBezTo>
                <a:cubicBezTo>
                  <a:pt x="0" y="2898"/>
                  <a:pt x="0" y="2898"/>
                  <a:pt x="0" y="2898"/>
                </a:cubicBezTo>
                <a:cubicBezTo>
                  <a:pt x="0" y="3077"/>
                  <a:pt x="0" y="3077"/>
                  <a:pt x="0" y="3077"/>
                </a:cubicBezTo>
                <a:cubicBezTo>
                  <a:pt x="4102" y="3077"/>
                  <a:pt x="4102" y="3077"/>
                  <a:pt x="4102" y="3077"/>
                </a:cubicBezTo>
                <a:cubicBezTo>
                  <a:pt x="4102" y="0"/>
                  <a:pt x="4102" y="0"/>
                  <a:pt x="410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36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6"/>
          <p:cNvSpPr>
            <a:spLocks/>
          </p:cNvSpPr>
          <p:nvPr userDrawn="1"/>
        </p:nvSpPr>
        <p:spPr bwMode="auto">
          <a:xfrm>
            <a:off x="0" y="4914900"/>
            <a:ext cx="3854450" cy="1951038"/>
          </a:xfrm>
          <a:custGeom>
            <a:avLst/>
            <a:gdLst>
              <a:gd name="T0" fmla="*/ 1117 w 1726"/>
              <a:gd name="T1" fmla="*/ 332 h 873"/>
              <a:gd name="T2" fmla="*/ 412 w 1726"/>
              <a:gd name="T3" fmla="*/ 374 h 873"/>
              <a:gd name="T4" fmla="*/ 0 w 1726"/>
              <a:gd name="T5" fmla="*/ 845 h 873"/>
              <a:gd name="T6" fmla="*/ 0 w 1726"/>
              <a:gd name="T7" fmla="*/ 873 h 873"/>
              <a:gd name="T8" fmla="*/ 1726 w 1726"/>
              <a:gd name="T9" fmla="*/ 873 h 873"/>
              <a:gd name="T10" fmla="*/ 1117 w 1726"/>
              <a:gd name="T11" fmla="*/ 332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6" h="873">
                <a:moveTo>
                  <a:pt x="1117" y="332"/>
                </a:moveTo>
                <a:cubicBezTo>
                  <a:pt x="1117" y="332"/>
                  <a:pt x="743" y="0"/>
                  <a:pt x="412" y="374"/>
                </a:cubicBezTo>
                <a:cubicBezTo>
                  <a:pt x="0" y="845"/>
                  <a:pt x="0" y="845"/>
                  <a:pt x="0" y="845"/>
                </a:cubicBezTo>
                <a:cubicBezTo>
                  <a:pt x="0" y="873"/>
                  <a:pt x="0" y="873"/>
                  <a:pt x="0" y="873"/>
                </a:cubicBezTo>
                <a:cubicBezTo>
                  <a:pt x="1726" y="873"/>
                  <a:pt x="1726" y="873"/>
                  <a:pt x="1726" y="873"/>
                </a:cubicBezTo>
                <a:lnTo>
                  <a:pt x="1117" y="332"/>
                </a:lnTo>
                <a:close/>
              </a:path>
            </a:pathLst>
          </a:custGeom>
          <a:solidFill>
            <a:srgbClr val="538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>
            <a:off x="1878013" y="0"/>
            <a:ext cx="7267575" cy="6865938"/>
          </a:xfrm>
          <a:custGeom>
            <a:avLst/>
            <a:gdLst>
              <a:gd name="T0" fmla="*/ 373 w 3255"/>
              <a:gd name="T1" fmla="*/ 2422 h 3072"/>
              <a:gd name="T2" fmla="*/ 1106 w 3255"/>
              <a:gd name="T3" fmla="*/ 3072 h 3072"/>
              <a:gd name="T4" fmla="*/ 3255 w 3255"/>
              <a:gd name="T5" fmla="*/ 3072 h 3072"/>
              <a:gd name="T6" fmla="*/ 3255 w 3255"/>
              <a:gd name="T7" fmla="*/ 0 h 3072"/>
              <a:gd name="T8" fmla="*/ 1860 w 3255"/>
              <a:gd name="T9" fmla="*/ 0 h 3072"/>
              <a:gd name="T10" fmla="*/ 332 w 3255"/>
              <a:gd name="T11" fmla="*/ 1716 h 3072"/>
              <a:gd name="T12" fmla="*/ 373 w 3255"/>
              <a:gd name="T13" fmla="*/ 2422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55" h="3072">
                <a:moveTo>
                  <a:pt x="373" y="2422"/>
                </a:moveTo>
                <a:cubicBezTo>
                  <a:pt x="1106" y="3072"/>
                  <a:pt x="1106" y="3072"/>
                  <a:pt x="1106" y="3072"/>
                </a:cubicBezTo>
                <a:cubicBezTo>
                  <a:pt x="3255" y="3072"/>
                  <a:pt x="3255" y="3072"/>
                  <a:pt x="3255" y="3072"/>
                </a:cubicBezTo>
                <a:cubicBezTo>
                  <a:pt x="3255" y="0"/>
                  <a:pt x="3255" y="0"/>
                  <a:pt x="3255" y="0"/>
                </a:cubicBezTo>
                <a:cubicBezTo>
                  <a:pt x="1860" y="0"/>
                  <a:pt x="1860" y="0"/>
                  <a:pt x="1860" y="0"/>
                </a:cubicBezTo>
                <a:cubicBezTo>
                  <a:pt x="332" y="1716"/>
                  <a:pt x="332" y="1716"/>
                  <a:pt x="332" y="1716"/>
                </a:cubicBezTo>
                <a:cubicBezTo>
                  <a:pt x="332" y="1716"/>
                  <a:pt x="0" y="2090"/>
                  <a:pt x="373" y="2422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 userDrawn="1"/>
        </p:nvSpPr>
        <p:spPr bwMode="auto">
          <a:xfrm>
            <a:off x="0" y="0"/>
            <a:ext cx="5591175" cy="4454525"/>
          </a:xfrm>
          <a:custGeom>
            <a:avLst/>
            <a:gdLst>
              <a:gd name="T0" fmla="*/ 1064 w 2504"/>
              <a:gd name="T1" fmla="*/ 1619 h 1993"/>
              <a:gd name="T2" fmla="*/ 2504 w 2504"/>
              <a:gd name="T3" fmla="*/ 0 h 1993"/>
              <a:gd name="T4" fmla="*/ 0 w 2504"/>
              <a:gd name="T5" fmla="*/ 0 h 1993"/>
              <a:gd name="T6" fmla="*/ 0 w 2504"/>
              <a:gd name="T7" fmla="*/ 1332 h 1993"/>
              <a:gd name="T8" fmla="*/ 358 w 2504"/>
              <a:gd name="T9" fmla="*/ 1661 h 1993"/>
              <a:gd name="T10" fmla="*/ 1064 w 2504"/>
              <a:gd name="T11" fmla="*/ 1619 h 1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04" h="1993">
                <a:moveTo>
                  <a:pt x="1064" y="1619"/>
                </a:moveTo>
                <a:cubicBezTo>
                  <a:pt x="2504" y="0"/>
                  <a:pt x="2504" y="0"/>
                  <a:pt x="25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2"/>
                  <a:pt x="0" y="1332"/>
                  <a:pt x="0" y="1332"/>
                </a:cubicBezTo>
                <a:cubicBezTo>
                  <a:pt x="358" y="1661"/>
                  <a:pt x="358" y="1661"/>
                  <a:pt x="358" y="1661"/>
                </a:cubicBezTo>
                <a:cubicBezTo>
                  <a:pt x="358" y="1661"/>
                  <a:pt x="732" y="1993"/>
                  <a:pt x="1064" y="1619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0" y="3425825"/>
            <a:ext cx="1416050" cy="2892425"/>
          </a:xfrm>
          <a:custGeom>
            <a:avLst/>
            <a:gdLst>
              <a:gd name="T0" fmla="*/ 261 w 634"/>
              <a:gd name="T1" fmla="*/ 237 h 1294"/>
              <a:gd name="T2" fmla="*/ 0 w 634"/>
              <a:gd name="T3" fmla="*/ 0 h 1294"/>
              <a:gd name="T4" fmla="*/ 0 w 634"/>
              <a:gd name="T5" fmla="*/ 1294 h 1294"/>
              <a:gd name="T6" fmla="*/ 303 w 634"/>
              <a:gd name="T7" fmla="*/ 943 h 1294"/>
              <a:gd name="T8" fmla="*/ 261 w 634"/>
              <a:gd name="T9" fmla="*/ 237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4" h="1294">
                <a:moveTo>
                  <a:pt x="261" y="237"/>
                </a:moveTo>
                <a:cubicBezTo>
                  <a:pt x="0" y="0"/>
                  <a:pt x="0" y="0"/>
                  <a:pt x="0" y="0"/>
                </a:cubicBezTo>
                <a:cubicBezTo>
                  <a:pt x="0" y="1294"/>
                  <a:pt x="0" y="1294"/>
                  <a:pt x="0" y="1294"/>
                </a:cubicBezTo>
                <a:cubicBezTo>
                  <a:pt x="303" y="943"/>
                  <a:pt x="303" y="943"/>
                  <a:pt x="303" y="943"/>
                </a:cubicBezTo>
                <a:cubicBezTo>
                  <a:pt x="303" y="943"/>
                  <a:pt x="634" y="569"/>
                  <a:pt x="261" y="237"/>
                </a:cubicBezTo>
                <a:close/>
              </a:path>
            </a:pathLst>
          </a:custGeom>
          <a:solidFill>
            <a:srgbClr val="5F63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2209800" y="3276600"/>
            <a:ext cx="6477000" cy="2155825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3886200" y="5638800"/>
            <a:ext cx="4800600" cy="1143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12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spect="1" noChangeArrowheads="1" noTextEdit="1"/>
          </p:cNvSpPr>
          <p:nvPr userDrawn="1"/>
        </p:nvSpPr>
        <p:spPr bwMode="auto">
          <a:xfrm>
            <a:off x="4763" y="0"/>
            <a:ext cx="91392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763" y="5429250"/>
            <a:ext cx="2987675" cy="1433513"/>
          </a:xfrm>
          <a:custGeom>
            <a:avLst/>
            <a:gdLst>
              <a:gd name="T0" fmla="*/ 672 w 1339"/>
              <a:gd name="T1" fmla="*/ 172 h 642"/>
              <a:gd name="T2" fmla="*/ 0 w 1339"/>
              <a:gd name="T3" fmla="*/ 500 h 642"/>
              <a:gd name="T4" fmla="*/ 0 w 1339"/>
              <a:gd name="T5" fmla="*/ 642 h 642"/>
              <a:gd name="T6" fmla="*/ 1339 w 1339"/>
              <a:gd name="T7" fmla="*/ 642 h 642"/>
              <a:gd name="T8" fmla="*/ 1198 w 1339"/>
              <a:gd name="T9" fmla="*/ 353 h 642"/>
              <a:gd name="T10" fmla="*/ 672 w 1339"/>
              <a:gd name="T11" fmla="*/ 17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9" h="642">
                <a:moveTo>
                  <a:pt x="672" y="172"/>
                </a:moveTo>
                <a:cubicBezTo>
                  <a:pt x="0" y="500"/>
                  <a:pt x="0" y="500"/>
                  <a:pt x="0" y="500"/>
                </a:cubicBezTo>
                <a:cubicBezTo>
                  <a:pt x="0" y="642"/>
                  <a:pt x="0" y="642"/>
                  <a:pt x="0" y="642"/>
                </a:cubicBezTo>
                <a:cubicBezTo>
                  <a:pt x="1339" y="642"/>
                  <a:pt x="1339" y="642"/>
                  <a:pt x="1339" y="642"/>
                </a:cubicBezTo>
                <a:cubicBezTo>
                  <a:pt x="1198" y="353"/>
                  <a:pt x="1198" y="353"/>
                  <a:pt x="1198" y="353"/>
                </a:cubicBezTo>
                <a:cubicBezTo>
                  <a:pt x="1198" y="353"/>
                  <a:pt x="1025" y="0"/>
                  <a:pt x="672" y="172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763" y="733425"/>
            <a:ext cx="2171700" cy="5514975"/>
          </a:xfrm>
          <a:custGeom>
            <a:avLst/>
            <a:gdLst>
              <a:gd name="T0" fmla="*/ 800 w 973"/>
              <a:gd name="T1" fmla="*/ 1641 h 2469"/>
              <a:gd name="T2" fmla="*/ 0 w 973"/>
              <a:gd name="T3" fmla="*/ 0 h 2469"/>
              <a:gd name="T4" fmla="*/ 0 w 973"/>
              <a:gd name="T5" fmla="*/ 2469 h 2469"/>
              <a:gd name="T6" fmla="*/ 619 w 973"/>
              <a:gd name="T7" fmla="*/ 2166 h 2469"/>
              <a:gd name="T8" fmla="*/ 800 w 973"/>
              <a:gd name="T9" fmla="*/ 1641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2469">
                <a:moveTo>
                  <a:pt x="800" y="1641"/>
                </a:moveTo>
                <a:cubicBezTo>
                  <a:pt x="0" y="0"/>
                  <a:pt x="0" y="0"/>
                  <a:pt x="0" y="0"/>
                </a:cubicBezTo>
                <a:cubicBezTo>
                  <a:pt x="0" y="2469"/>
                  <a:pt x="0" y="2469"/>
                  <a:pt x="0" y="2469"/>
                </a:cubicBezTo>
                <a:cubicBezTo>
                  <a:pt x="619" y="2166"/>
                  <a:pt x="619" y="2166"/>
                  <a:pt x="619" y="2166"/>
                </a:cubicBezTo>
                <a:cubicBezTo>
                  <a:pt x="619" y="2166"/>
                  <a:pt x="973" y="1994"/>
                  <a:pt x="800" y="1641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5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4763" y="5429250"/>
            <a:ext cx="2987675" cy="1433513"/>
          </a:xfrm>
          <a:custGeom>
            <a:avLst/>
            <a:gdLst>
              <a:gd name="T0" fmla="*/ 672 w 1339"/>
              <a:gd name="T1" fmla="*/ 172 h 642"/>
              <a:gd name="T2" fmla="*/ 0 w 1339"/>
              <a:gd name="T3" fmla="*/ 500 h 642"/>
              <a:gd name="T4" fmla="*/ 0 w 1339"/>
              <a:gd name="T5" fmla="*/ 642 h 642"/>
              <a:gd name="T6" fmla="*/ 1339 w 1339"/>
              <a:gd name="T7" fmla="*/ 642 h 642"/>
              <a:gd name="T8" fmla="*/ 1198 w 1339"/>
              <a:gd name="T9" fmla="*/ 353 h 642"/>
              <a:gd name="T10" fmla="*/ 672 w 1339"/>
              <a:gd name="T11" fmla="*/ 17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9" h="642">
                <a:moveTo>
                  <a:pt x="672" y="172"/>
                </a:moveTo>
                <a:cubicBezTo>
                  <a:pt x="0" y="500"/>
                  <a:pt x="0" y="500"/>
                  <a:pt x="0" y="500"/>
                </a:cubicBezTo>
                <a:cubicBezTo>
                  <a:pt x="0" y="642"/>
                  <a:pt x="0" y="642"/>
                  <a:pt x="0" y="642"/>
                </a:cubicBezTo>
                <a:cubicBezTo>
                  <a:pt x="1339" y="642"/>
                  <a:pt x="1339" y="642"/>
                  <a:pt x="1339" y="642"/>
                </a:cubicBezTo>
                <a:cubicBezTo>
                  <a:pt x="1198" y="353"/>
                  <a:pt x="1198" y="353"/>
                  <a:pt x="1198" y="353"/>
                </a:cubicBezTo>
                <a:cubicBezTo>
                  <a:pt x="1198" y="353"/>
                  <a:pt x="1025" y="0"/>
                  <a:pt x="672" y="172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763" y="733425"/>
            <a:ext cx="2171700" cy="5514975"/>
          </a:xfrm>
          <a:custGeom>
            <a:avLst/>
            <a:gdLst>
              <a:gd name="T0" fmla="*/ 800 w 973"/>
              <a:gd name="T1" fmla="*/ 1641 h 2469"/>
              <a:gd name="T2" fmla="*/ 0 w 973"/>
              <a:gd name="T3" fmla="*/ 0 h 2469"/>
              <a:gd name="T4" fmla="*/ 0 w 973"/>
              <a:gd name="T5" fmla="*/ 2469 h 2469"/>
              <a:gd name="T6" fmla="*/ 619 w 973"/>
              <a:gd name="T7" fmla="*/ 2166 h 2469"/>
              <a:gd name="T8" fmla="*/ 800 w 973"/>
              <a:gd name="T9" fmla="*/ 1641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3" h="2469">
                <a:moveTo>
                  <a:pt x="800" y="1641"/>
                </a:moveTo>
                <a:cubicBezTo>
                  <a:pt x="0" y="0"/>
                  <a:pt x="0" y="0"/>
                  <a:pt x="0" y="0"/>
                </a:cubicBezTo>
                <a:cubicBezTo>
                  <a:pt x="0" y="2469"/>
                  <a:pt x="0" y="2469"/>
                  <a:pt x="0" y="2469"/>
                </a:cubicBezTo>
                <a:cubicBezTo>
                  <a:pt x="619" y="2166"/>
                  <a:pt x="619" y="2166"/>
                  <a:pt x="619" y="2166"/>
                </a:cubicBezTo>
                <a:cubicBezTo>
                  <a:pt x="619" y="2166"/>
                  <a:pt x="973" y="1994"/>
                  <a:pt x="800" y="1641"/>
                </a:cubicBez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313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0" y="0"/>
            <a:ext cx="2938463" cy="3260725"/>
          </a:xfrm>
          <a:custGeom>
            <a:avLst/>
            <a:gdLst>
              <a:gd name="T0" fmla="*/ 409 w 1316"/>
              <a:gd name="T1" fmla="*/ 1061 h 1459"/>
              <a:gd name="T2" fmla="*/ 798 w 1316"/>
              <a:gd name="T3" fmla="*/ 1061 h 1459"/>
              <a:gd name="T4" fmla="*/ 1316 w 1316"/>
              <a:gd name="T5" fmla="*/ 0 h 1459"/>
              <a:gd name="T6" fmla="*/ 0 w 1316"/>
              <a:gd name="T7" fmla="*/ 0 h 1459"/>
              <a:gd name="T8" fmla="*/ 0 w 1316"/>
              <a:gd name="T9" fmla="*/ 223 h 1459"/>
              <a:gd name="T10" fmla="*/ 8 w 1316"/>
              <a:gd name="T11" fmla="*/ 240 h 1459"/>
              <a:gd name="T12" fmla="*/ 409 w 1316"/>
              <a:gd name="T13" fmla="*/ 1061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6" h="1459">
                <a:moveTo>
                  <a:pt x="409" y="1061"/>
                </a:moveTo>
                <a:cubicBezTo>
                  <a:pt x="409" y="1061"/>
                  <a:pt x="604" y="1459"/>
                  <a:pt x="798" y="1061"/>
                </a:cubicBezTo>
                <a:cubicBezTo>
                  <a:pt x="1316" y="0"/>
                  <a:pt x="1316" y="0"/>
                  <a:pt x="13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3"/>
                  <a:pt x="0" y="223"/>
                  <a:pt x="0" y="223"/>
                </a:cubicBezTo>
                <a:cubicBezTo>
                  <a:pt x="3" y="228"/>
                  <a:pt x="5" y="234"/>
                  <a:pt x="8" y="240"/>
                </a:cubicBezTo>
                <a:lnTo>
                  <a:pt x="409" y="1061"/>
                </a:lnTo>
                <a:close/>
              </a:path>
            </a:pathLst>
          </a:custGeom>
          <a:solidFill>
            <a:srgbClr val="BF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0" y="1189038"/>
            <a:ext cx="1025525" cy="2098675"/>
          </a:xfrm>
          <a:custGeom>
            <a:avLst/>
            <a:gdLst>
              <a:gd name="T0" fmla="*/ 264 w 459"/>
              <a:gd name="T1" fmla="*/ 541 h 939"/>
              <a:gd name="T2" fmla="*/ 0 w 459"/>
              <a:gd name="T3" fmla="*/ 0 h 939"/>
              <a:gd name="T4" fmla="*/ 0 w 459"/>
              <a:gd name="T5" fmla="*/ 939 h 939"/>
              <a:gd name="T6" fmla="*/ 15 w 459"/>
              <a:gd name="T7" fmla="*/ 939 h 939"/>
              <a:gd name="T8" fmla="*/ 264 w 459"/>
              <a:gd name="T9" fmla="*/ 541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" h="939">
                <a:moveTo>
                  <a:pt x="264" y="541"/>
                </a:moveTo>
                <a:cubicBezTo>
                  <a:pt x="0" y="0"/>
                  <a:pt x="0" y="0"/>
                  <a:pt x="0" y="0"/>
                </a:cubicBezTo>
                <a:cubicBezTo>
                  <a:pt x="0" y="939"/>
                  <a:pt x="0" y="939"/>
                  <a:pt x="0" y="939"/>
                </a:cubicBezTo>
                <a:cubicBezTo>
                  <a:pt x="15" y="939"/>
                  <a:pt x="15" y="939"/>
                  <a:pt x="15" y="939"/>
                </a:cubicBezTo>
                <a:cubicBezTo>
                  <a:pt x="15" y="939"/>
                  <a:pt x="459" y="939"/>
                  <a:pt x="264" y="541"/>
                </a:cubicBezTo>
                <a:close/>
              </a:path>
            </a:pathLst>
          </a:custGeom>
          <a:solidFill>
            <a:srgbClr val="B308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0" y="3578225"/>
            <a:ext cx="1036638" cy="2168525"/>
          </a:xfrm>
          <a:custGeom>
            <a:avLst/>
            <a:gdLst>
              <a:gd name="T0" fmla="*/ 20 w 464"/>
              <a:gd name="T1" fmla="*/ 0 h 970"/>
              <a:gd name="T2" fmla="*/ 0 w 464"/>
              <a:gd name="T3" fmla="*/ 0 h 970"/>
              <a:gd name="T4" fmla="*/ 0 w 464"/>
              <a:gd name="T5" fmla="*/ 970 h 970"/>
              <a:gd name="T6" fmla="*/ 273 w 464"/>
              <a:gd name="T7" fmla="*/ 400 h 970"/>
              <a:gd name="T8" fmla="*/ 20 w 464"/>
              <a:gd name="T9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" h="970">
                <a:moveTo>
                  <a:pt x="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70"/>
                  <a:pt x="0" y="970"/>
                  <a:pt x="0" y="970"/>
                </a:cubicBezTo>
                <a:cubicBezTo>
                  <a:pt x="273" y="400"/>
                  <a:pt x="273" y="400"/>
                  <a:pt x="273" y="400"/>
                </a:cubicBezTo>
                <a:cubicBezTo>
                  <a:pt x="273" y="400"/>
                  <a:pt x="464" y="0"/>
                  <a:pt x="20" y="0"/>
                </a:cubicBezTo>
                <a:close/>
              </a:path>
            </a:pathLst>
          </a:custGeom>
          <a:solidFill>
            <a:srgbClr val="3960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0" y="3606800"/>
            <a:ext cx="2947988" cy="3259138"/>
          </a:xfrm>
          <a:custGeom>
            <a:avLst/>
            <a:gdLst>
              <a:gd name="T0" fmla="*/ 803 w 1320"/>
              <a:gd name="T1" fmla="*/ 398 h 1458"/>
              <a:gd name="T2" fmla="*/ 417 w 1320"/>
              <a:gd name="T3" fmla="*/ 399 h 1458"/>
              <a:gd name="T4" fmla="*/ 21 w 1320"/>
              <a:gd name="T5" fmla="*/ 1227 h 1458"/>
              <a:gd name="T6" fmla="*/ 0 w 1320"/>
              <a:gd name="T7" fmla="*/ 1283 h 1458"/>
              <a:gd name="T8" fmla="*/ 0 w 1320"/>
              <a:gd name="T9" fmla="*/ 1458 h 1458"/>
              <a:gd name="T10" fmla="*/ 1320 w 1320"/>
              <a:gd name="T11" fmla="*/ 1458 h 1458"/>
              <a:gd name="T12" fmla="*/ 803 w 1320"/>
              <a:gd name="T13" fmla="*/ 398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0" h="1458">
                <a:moveTo>
                  <a:pt x="803" y="398"/>
                </a:moveTo>
                <a:cubicBezTo>
                  <a:pt x="803" y="398"/>
                  <a:pt x="608" y="0"/>
                  <a:pt x="417" y="399"/>
                </a:cubicBezTo>
                <a:cubicBezTo>
                  <a:pt x="21" y="1227"/>
                  <a:pt x="21" y="1227"/>
                  <a:pt x="21" y="1227"/>
                </a:cubicBezTo>
                <a:cubicBezTo>
                  <a:pt x="21" y="1227"/>
                  <a:pt x="11" y="1248"/>
                  <a:pt x="0" y="1283"/>
                </a:cubicBezTo>
                <a:cubicBezTo>
                  <a:pt x="0" y="1458"/>
                  <a:pt x="0" y="1458"/>
                  <a:pt x="0" y="1458"/>
                </a:cubicBezTo>
                <a:cubicBezTo>
                  <a:pt x="1320" y="1458"/>
                  <a:pt x="1320" y="1458"/>
                  <a:pt x="1320" y="1458"/>
                </a:cubicBezTo>
                <a:lnTo>
                  <a:pt x="803" y="398"/>
                </a:lnTo>
                <a:close/>
              </a:path>
            </a:pathLst>
          </a:custGeom>
          <a:solidFill>
            <a:srgbClr val="B2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2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6" r:id="rId4"/>
    <p:sldLayoutId id="214748368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33600"/>
            <a:ext cx="7162800" cy="2590800"/>
          </a:xfrm>
        </p:spPr>
        <p:txBody>
          <a:bodyPr/>
          <a:lstStyle/>
          <a:p>
            <a:r>
              <a:rPr lang="en-US" dirty="0"/>
              <a:t>S. Loudoun and Locust Street Improvements, Preliminary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Lovettsville, Virginia </a:t>
            </a:r>
            <a:br>
              <a:rPr lang="en-US" dirty="0"/>
            </a:br>
            <a:r>
              <a:rPr lang="en-US" dirty="0"/>
              <a:t>May 10, 2022</a:t>
            </a:r>
          </a:p>
        </p:txBody>
      </p:sp>
    </p:spTree>
    <p:extLst>
      <p:ext uri="{BB962C8B-B14F-4D97-AF65-F5344CB8AC3E}">
        <p14:creationId xmlns:p14="http://schemas.microsoft.com/office/powerpoint/2010/main" val="31338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Alternatives</a:t>
            </a:r>
          </a:p>
          <a:p>
            <a:r>
              <a:rPr lang="en-US" sz="2400" dirty="0"/>
              <a:t>Traffic Analysis Summary</a:t>
            </a:r>
          </a:p>
          <a:p>
            <a:r>
              <a:rPr lang="en-US" sz="2400" dirty="0"/>
              <a:t>Concept Plans</a:t>
            </a:r>
          </a:p>
          <a:p>
            <a:r>
              <a:rPr lang="en-US" sz="2400" dirty="0"/>
              <a:t>Costs</a:t>
            </a:r>
          </a:p>
          <a:p>
            <a:r>
              <a:rPr lang="en-US" sz="2400" dirty="0"/>
              <a:t>Recommendations</a:t>
            </a:r>
          </a:p>
          <a:p>
            <a:r>
              <a:rPr lang="en-US" sz="2400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99"/>
            <a:ext cx="8229600" cy="1143000"/>
          </a:xfrm>
        </p:spPr>
        <p:txBody>
          <a:bodyPr/>
          <a:lstStyle/>
          <a:p>
            <a:r>
              <a:rPr lang="en-US" sz="3200" dirty="0"/>
              <a:t>Alternatives: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261"/>
            <a:ext cx="83820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Town Council directed three alternatives be analyzed for feasibility:</a:t>
            </a:r>
          </a:p>
          <a:p>
            <a:pPr lvl="1"/>
            <a:r>
              <a:rPr lang="en-US" sz="2000" dirty="0"/>
              <a:t>Concept 1 – (Existing Conditions) – 2-way operations on S. Loudoun St with sidewalk and curb and gutter on the east side of the roadway</a:t>
            </a:r>
          </a:p>
          <a:p>
            <a:pPr lvl="1"/>
            <a:r>
              <a:rPr lang="en-US" sz="2000" dirty="0"/>
              <a:t>Concept 2 – 1-way SB operation of S. Loudoun St from E Broad Way to S Locust St. 2 – way operation of S Loudoun St from S Locust St to Berlin </a:t>
            </a:r>
            <a:r>
              <a:rPr lang="en-US" sz="2000" dirty="0" err="1"/>
              <a:t>Tpk</a:t>
            </a:r>
            <a:r>
              <a:rPr lang="en-US" sz="2000" dirty="0"/>
              <a:t> with sidewalk and curb and gutter on the east side of the roadway</a:t>
            </a:r>
          </a:p>
          <a:p>
            <a:pPr lvl="1"/>
            <a:r>
              <a:rPr lang="en-US" sz="2000" dirty="0"/>
              <a:t>Concept 3 – 1-way SB operation of S. Loudoun St from E Broad Way to northern Elementary School Entrance. Sidewalk and curb and gutter on the east side of the roadway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74160-E2B1-4ED4-AD22-9938FAF6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93" y="3031270"/>
            <a:ext cx="5127707" cy="38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2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99"/>
            <a:ext cx="8229600" cy="1143000"/>
          </a:xfrm>
        </p:spPr>
        <p:txBody>
          <a:bodyPr/>
          <a:lstStyle/>
          <a:p>
            <a:r>
              <a:rPr lang="en-US" sz="3200" dirty="0"/>
              <a:t>Traffic Analysis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260"/>
            <a:ext cx="8382000" cy="1670539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Traffic data collected at 11 intersections.</a:t>
            </a:r>
          </a:p>
          <a:p>
            <a:r>
              <a:rPr lang="en-US" sz="2400" dirty="0"/>
              <a:t>Results found that either one-way configuration could be implemented with minimal impacts to study area intersections.</a:t>
            </a:r>
          </a:p>
          <a:p>
            <a:r>
              <a:rPr lang="en-US" sz="2400" dirty="0"/>
              <a:t>Concept 2 - 0.4 miles of re-routing travel</a:t>
            </a:r>
          </a:p>
          <a:p>
            <a:r>
              <a:rPr lang="en-US" sz="2400" dirty="0"/>
              <a:t>Concept 3 - would require significant re-routing of existing residential – 1.3 miles of travel</a:t>
            </a:r>
          </a:p>
          <a:p>
            <a:r>
              <a:rPr lang="en-US" sz="2400" dirty="0"/>
              <a:t>Concept 2 Preferred due to minimal impacts to study area intersections (all operate at acceptable LOS) and minimal re-routing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78CA6-CF94-46A2-B55B-F154F1DC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13390"/>
            <a:ext cx="3041970" cy="4244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2AB3F-7EDB-4E0C-A3A3-96A86531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91" y="2613390"/>
            <a:ext cx="3010963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99"/>
            <a:ext cx="8229600" cy="1143000"/>
          </a:xfrm>
        </p:spPr>
        <p:txBody>
          <a:bodyPr/>
          <a:lstStyle/>
          <a:p>
            <a:r>
              <a:rPr lang="en-US" sz="3200" dirty="0"/>
              <a:t>Concept Plans: Concept 1</a:t>
            </a:r>
            <a:br>
              <a:rPr lang="en-US" sz="3200" dirty="0"/>
            </a:br>
            <a:r>
              <a:rPr lang="en-US" sz="2000" dirty="0"/>
              <a:t>Two-Way S Loudoun 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40" y="1118452"/>
            <a:ext cx="3208080" cy="1573824"/>
          </a:xfrm>
        </p:spPr>
        <p:txBody>
          <a:bodyPr numCol="1">
            <a:normAutofit lnSpcReduction="10000"/>
          </a:bodyPr>
          <a:lstStyle/>
          <a:p>
            <a:r>
              <a:rPr lang="en-US" sz="1300" dirty="0"/>
              <a:t>Two-10’ Lanes</a:t>
            </a:r>
          </a:p>
          <a:p>
            <a:r>
              <a:rPr lang="en-US" sz="1300" dirty="0"/>
              <a:t>5’ Wide SW with no Grass Buffer Strip</a:t>
            </a:r>
          </a:p>
          <a:p>
            <a:r>
              <a:rPr lang="en-US" sz="1300" dirty="0"/>
              <a:t>Curb and gutter with Drainage improvements</a:t>
            </a:r>
          </a:p>
          <a:p>
            <a:r>
              <a:rPr lang="en-US" sz="1300" dirty="0"/>
              <a:t>Lighting, Sanitary, and Waterline Upgrades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C5E77-71C1-4886-BE74-2E31E211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79" y="2819400"/>
            <a:ext cx="6239984" cy="40629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CD1EA-FD87-4FE4-A876-04937F2B078C}"/>
              </a:ext>
            </a:extLst>
          </p:cNvPr>
          <p:cNvSpPr txBox="1">
            <a:spLocks/>
          </p:cNvSpPr>
          <p:nvPr/>
        </p:nvSpPr>
        <p:spPr>
          <a:xfrm>
            <a:off x="3345120" y="1118452"/>
            <a:ext cx="2743200" cy="157382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Pros:</a:t>
            </a:r>
          </a:p>
          <a:p>
            <a:pPr lvl="1"/>
            <a:r>
              <a:rPr lang="en-US" sz="1200" dirty="0"/>
              <a:t>Maintains Existing Travel Patterns</a:t>
            </a:r>
          </a:p>
          <a:p>
            <a:pPr lvl="1"/>
            <a:r>
              <a:rPr lang="en-US" sz="1200" dirty="0"/>
              <a:t>Provides pedestrian network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89D00F-DDBA-45D8-8B64-BC8C3CFFFFF1}"/>
              </a:ext>
            </a:extLst>
          </p:cNvPr>
          <p:cNvSpPr txBox="1">
            <a:spLocks/>
          </p:cNvSpPr>
          <p:nvPr/>
        </p:nvSpPr>
        <p:spPr>
          <a:xfrm>
            <a:off x="6167814" y="1131031"/>
            <a:ext cx="2839145" cy="157382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Cons:</a:t>
            </a:r>
          </a:p>
          <a:p>
            <a:pPr lvl="1"/>
            <a:r>
              <a:rPr lang="en-US" sz="1100" dirty="0"/>
              <a:t>Requires additional ESMT and ROW </a:t>
            </a:r>
          </a:p>
          <a:p>
            <a:pPr lvl="1"/>
            <a:r>
              <a:rPr lang="en-US" sz="1100" dirty="0"/>
              <a:t>Additional Property Impacts due to width of improvements</a:t>
            </a:r>
          </a:p>
          <a:p>
            <a:pPr lvl="1"/>
            <a:r>
              <a:rPr lang="en-US" sz="1100" dirty="0"/>
              <a:t>Additional cost due to property and easement needs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77848-08B5-44BC-AADF-64F8BF01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14" y="2858834"/>
            <a:ext cx="2976186" cy="31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7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99"/>
            <a:ext cx="8229600" cy="1143000"/>
          </a:xfrm>
        </p:spPr>
        <p:txBody>
          <a:bodyPr/>
          <a:lstStyle/>
          <a:p>
            <a:r>
              <a:rPr lang="en-US" sz="3200" dirty="0"/>
              <a:t>Concept Plans: Concept 2</a:t>
            </a:r>
            <a:br>
              <a:rPr lang="en-US" sz="3200" dirty="0"/>
            </a:br>
            <a:r>
              <a:rPr lang="en-US" sz="2000" dirty="0"/>
              <a:t>One-Way S Loudoun St (Broad Way to Locust)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40" y="1118452"/>
            <a:ext cx="3208080" cy="1573824"/>
          </a:xfrm>
        </p:spPr>
        <p:txBody>
          <a:bodyPr numCol="1">
            <a:normAutofit lnSpcReduction="10000"/>
          </a:bodyPr>
          <a:lstStyle/>
          <a:p>
            <a:r>
              <a:rPr lang="en-US" sz="1300" dirty="0"/>
              <a:t>Two-10’ Lanes/One-10’ Lane for One Way operations</a:t>
            </a:r>
          </a:p>
          <a:p>
            <a:r>
              <a:rPr lang="en-US" sz="1300" dirty="0"/>
              <a:t>5’ Wide SW with Grass Buffer Strip</a:t>
            </a:r>
          </a:p>
          <a:p>
            <a:r>
              <a:rPr lang="en-US" sz="1300" dirty="0"/>
              <a:t>Curb and gutter with Drainage improvements</a:t>
            </a:r>
          </a:p>
          <a:p>
            <a:r>
              <a:rPr lang="en-US" sz="1300" dirty="0"/>
              <a:t>Lighting, Sanitary, and Waterline Upgrades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CD1EA-FD87-4FE4-A876-04937F2B078C}"/>
              </a:ext>
            </a:extLst>
          </p:cNvPr>
          <p:cNvSpPr txBox="1">
            <a:spLocks/>
          </p:cNvSpPr>
          <p:nvPr/>
        </p:nvSpPr>
        <p:spPr>
          <a:xfrm>
            <a:off x="3048000" y="1118452"/>
            <a:ext cx="3040320" cy="174038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Pros:</a:t>
            </a:r>
          </a:p>
          <a:p>
            <a:pPr lvl="1"/>
            <a:r>
              <a:rPr lang="en-US" sz="1200" dirty="0"/>
              <a:t>Provides pedestrian network</a:t>
            </a:r>
          </a:p>
          <a:p>
            <a:pPr lvl="1"/>
            <a:r>
              <a:rPr lang="en-US" sz="1200" dirty="0"/>
              <a:t>Grass buffer strip (S Locust to E Broad Way)</a:t>
            </a:r>
          </a:p>
          <a:p>
            <a:pPr lvl="1"/>
            <a:r>
              <a:rPr lang="en-US" sz="1200" dirty="0"/>
              <a:t>Minimizes ESMT and ROW needs in the narrowest section of the corridor</a:t>
            </a:r>
          </a:p>
          <a:p>
            <a:pPr lvl="1"/>
            <a:r>
              <a:rPr lang="en-US" sz="1200" dirty="0"/>
              <a:t>No ROW Required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89D00F-DDBA-45D8-8B64-BC8C3CFFFFF1}"/>
              </a:ext>
            </a:extLst>
          </p:cNvPr>
          <p:cNvSpPr txBox="1">
            <a:spLocks/>
          </p:cNvSpPr>
          <p:nvPr/>
        </p:nvSpPr>
        <p:spPr>
          <a:xfrm>
            <a:off x="6088320" y="1131030"/>
            <a:ext cx="2918639" cy="172780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Cons:</a:t>
            </a:r>
          </a:p>
          <a:p>
            <a:pPr lvl="1"/>
            <a:r>
              <a:rPr lang="en-US" sz="1100" dirty="0"/>
              <a:t>Requires additional ESMTs as compared to Concept 3</a:t>
            </a:r>
          </a:p>
          <a:p>
            <a:pPr lvl="1"/>
            <a:r>
              <a:rPr lang="en-US" sz="1100" dirty="0"/>
              <a:t>Minor re-routing due to one-way pattern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AF25F-0ECD-4F7E-A89A-7863E4C8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3" y="2858834"/>
            <a:ext cx="6234369" cy="4075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FE305-7B3D-4EB8-B298-D1852F52A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14" y="2871413"/>
            <a:ext cx="2999130" cy="31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99"/>
            <a:ext cx="8229600" cy="1143000"/>
          </a:xfrm>
        </p:spPr>
        <p:txBody>
          <a:bodyPr/>
          <a:lstStyle/>
          <a:p>
            <a:r>
              <a:rPr lang="en-US" sz="3200" dirty="0"/>
              <a:t>Concept Plans: Concept 3</a:t>
            </a:r>
            <a:br>
              <a:rPr lang="en-US" sz="3200" dirty="0"/>
            </a:br>
            <a:r>
              <a:rPr lang="en-US" sz="2000" dirty="0"/>
              <a:t>One-Way S Loudoun St (Broad Way to Lovettsville Elementary)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41" y="1194899"/>
            <a:ext cx="3208080" cy="1573824"/>
          </a:xfrm>
        </p:spPr>
        <p:txBody>
          <a:bodyPr numCol="1">
            <a:normAutofit lnSpcReduction="10000"/>
          </a:bodyPr>
          <a:lstStyle/>
          <a:p>
            <a:r>
              <a:rPr lang="en-US" sz="1300" dirty="0"/>
              <a:t>One-10’ Lane for One Way operations</a:t>
            </a:r>
          </a:p>
          <a:p>
            <a:r>
              <a:rPr lang="en-US" sz="1300" dirty="0"/>
              <a:t>5’ Wide SW with Grass Buffer Strip</a:t>
            </a:r>
          </a:p>
          <a:p>
            <a:r>
              <a:rPr lang="en-US" sz="1300" dirty="0"/>
              <a:t>Curb and gutter with Drainage improvements</a:t>
            </a:r>
          </a:p>
          <a:p>
            <a:r>
              <a:rPr lang="en-US" sz="1300" dirty="0"/>
              <a:t>Lighting, Sanitary, and Waterline Upgrades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CD1EA-FD87-4FE4-A876-04937F2B078C}"/>
              </a:ext>
            </a:extLst>
          </p:cNvPr>
          <p:cNvSpPr txBox="1">
            <a:spLocks/>
          </p:cNvSpPr>
          <p:nvPr/>
        </p:nvSpPr>
        <p:spPr>
          <a:xfrm>
            <a:off x="3048000" y="1118452"/>
            <a:ext cx="3040320" cy="174038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Pros:</a:t>
            </a:r>
          </a:p>
          <a:p>
            <a:pPr lvl="1"/>
            <a:r>
              <a:rPr lang="en-US" sz="1200" dirty="0"/>
              <a:t>Provides pedestrian network</a:t>
            </a:r>
          </a:p>
          <a:p>
            <a:pPr lvl="1"/>
            <a:r>
              <a:rPr lang="en-US" sz="1200" dirty="0"/>
              <a:t>Grass buffer strip Minimizes ESMT and ROW needs in the narrowest section of the corridor</a:t>
            </a:r>
          </a:p>
          <a:p>
            <a:pPr lvl="1"/>
            <a:r>
              <a:rPr lang="en-US" sz="1200" dirty="0"/>
              <a:t>No ROW Required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89D00F-DDBA-45D8-8B64-BC8C3CFFFFF1}"/>
              </a:ext>
            </a:extLst>
          </p:cNvPr>
          <p:cNvSpPr txBox="1">
            <a:spLocks/>
          </p:cNvSpPr>
          <p:nvPr/>
        </p:nvSpPr>
        <p:spPr>
          <a:xfrm>
            <a:off x="6088320" y="1131030"/>
            <a:ext cx="2918639" cy="172780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Cons:</a:t>
            </a:r>
          </a:p>
          <a:p>
            <a:pPr lvl="1"/>
            <a:r>
              <a:rPr lang="en-US" sz="1100" dirty="0"/>
              <a:t>Major re-routing due to one-way pattern for all of S Loudoun St</a:t>
            </a:r>
          </a:p>
          <a:p>
            <a:endParaRPr lang="en-US" sz="19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34858-0051-4AC1-9C48-A1753BB6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95600"/>
            <a:ext cx="3009791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ADDEE-F658-47AA-9AF4-A5EEF042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479" y="2838835"/>
            <a:ext cx="6207679" cy="4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sz="3200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80" y="685800"/>
            <a:ext cx="8860420" cy="4343400"/>
          </a:xfrm>
        </p:spPr>
        <p:txBody>
          <a:bodyPr>
            <a:normAutofit/>
          </a:bodyPr>
          <a:lstStyle/>
          <a:p>
            <a:r>
              <a:rPr lang="en-US" sz="2400" dirty="0"/>
              <a:t>Concept 2 is the preferred alternative and an engineering recommendation based on the traffic study, conceptual design plans, and cost estimate.</a:t>
            </a:r>
          </a:p>
          <a:p>
            <a:r>
              <a:rPr lang="en-US" sz="2400" dirty="0"/>
              <a:t>Utilizes existing ROW, and makes use of one-way operations in the narrowest portion of the corridor </a:t>
            </a:r>
          </a:p>
          <a:p>
            <a:r>
              <a:rPr lang="en-US" sz="2400" dirty="0"/>
              <a:t>Requiring minimal re-routing of existing residents with minimal impact on traffic operations</a:t>
            </a:r>
          </a:p>
          <a:p>
            <a:r>
              <a:rPr lang="en-US" sz="2400" dirty="0"/>
              <a:t>Balance of reduced cost while providing needed pedestrian improvements.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497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7967477"/>
      </p:ext>
    </p:extLst>
  </p:cSld>
  <p:clrMapOvr>
    <a:masterClrMapping/>
  </p:clrMapOvr>
</p:sld>
</file>

<file path=ppt/theme/theme1.xml><?xml version="1.0" encoding="utf-8"?>
<a:theme xmlns:a="http://schemas.openxmlformats.org/drawingml/2006/main" name="KimleyHornTemplate_v1">
  <a:themeElements>
    <a:clrScheme name="KHAPalette1">
      <a:dk1>
        <a:srgbClr val="3F3F3F"/>
      </a:dk1>
      <a:lt1>
        <a:sysClr val="window" lastClr="FFFFFF"/>
      </a:lt1>
      <a:dk2>
        <a:srgbClr val="A20C33"/>
      </a:dk2>
      <a:lt2>
        <a:srgbClr val="BFBFBF"/>
      </a:lt2>
      <a:accent1>
        <a:srgbClr val="3A617A"/>
      </a:accent1>
      <a:accent2>
        <a:srgbClr val="71ADB7"/>
      </a:accent2>
      <a:accent3>
        <a:srgbClr val="B5C327"/>
      </a:accent3>
      <a:accent4>
        <a:srgbClr val="DE6420"/>
      </a:accent4>
      <a:accent5>
        <a:srgbClr val="FCF6B0"/>
      </a:accent5>
      <a:accent6>
        <a:srgbClr val="BFDEE0"/>
      </a:accent6>
      <a:hlink>
        <a:srgbClr val="A20C33"/>
      </a:hlink>
      <a:folHlink>
        <a:srgbClr val="A20C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32A1A36815D46AA4F70DD2F85EBF2" ma:contentTypeVersion="0" ma:contentTypeDescription="Create a new document." ma:contentTypeScope="" ma:versionID="06f3474c4fedd1c511e2f9f727bac2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27974-0E62-4BC7-B34F-3B3CE88DB8DD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FE9634-61F3-4BB6-A847-CB75228D8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FBF0F4-94EF-4909-8B1A-EF8A05EBE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KimleyHornTemplate_v1</Template>
  <TotalTime>5776</TotalTime>
  <Words>531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KimleyHornTemplate_v1</vt:lpstr>
      <vt:lpstr>S. Loudoun and Locust Street Improvements, Preliminary Engineering</vt:lpstr>
      <vt:lpstr>Agenda</vt:lpstr>
      <vt:lpstr>Alternatives:</vt:lpstr>
      <vt:lpstr>Traffic Analysis Summary:</vt:lpstr>
      <vt:lpstr>Concept Plans: Concept 1 Two-Way S Loudoun St</vt:lpstr>
      <vt:lpstr>Concept Plans: Concept 2 One-Way S Loudoun St (Broad Way to Locust)</vt:lpstr>
      <vt:lpstr>Concept Plans: Concept 3 One-Way S Loudoun St (Broad Way to Lovettsville Elementary)</vt:lpstr>
      <vt:lpstr>Recommendations</vt:lpstr>
      <vt:lpstr>PowerPoint Presentation</vt:lpstr>
    </vt:vector>
  </TitlesOfParts>
  <Company>Kimley-Horn and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Beauvais, Julie</dc:creator>
  <cp:lastModifiedBy>Charles Mumaw</cp:lastModifiedBy>
  <cp:revision>166</cp:revision>
  <cp:lastPrinted>2021-07-01T14:40:44Z</cp:lastPrinted>
  <dcterms:created xsi:type="dcterms:W3CDTF">2013-11-12T13:34:28Z</dcterms:created>
  <dcterms:modified xsi:type="dcterms:W3CDTF">2022-05-09T12:47:12Z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0x010100F2132A1A36815D46AA4F70DD2F85EBF2</vt:lpwstr>
  </property>
</Properties>
</file>